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71" r:id="rId2"/>
    <p:sldId id="451" r:id="rId3"/>
    <p:sldId id="295" r:id="rId4"/>
    <p:sldId id="296" r:id="rId5"/>
    <p:sldId id="297" r:id="rId6"/>
    <p:sldId id="311" r:id="rId7"/>
    <p:sldId id="299" r:id="rId8"/>
    <p:sldId id="302" r:id="rId9"/>
    <p:sldId id="300" r:id="rId10"/>
    <p:sldId id="301" r:id="rId11"/>
    <p:sldId id="312" r:id="rId12"/>
    <p:sldId id="303" r:id="rId13"/>
    <p:sldId id="304" r:id="rId14"/>
    <p:sldId id="305" r:id="rId15"/>
    <p:sldId id="308" r:id="rId16"/>
    <p:sldId id="313" r:id="rId17"/>
    <p:sldId id="307" r:id="rId18"/>
    <p:sldId id="309" r:id="rId19"/>
    <p:sldId id="310" r:id="rId20"/>
    <p:sldId id="467" r:id="rId21"/>
    <p:sldId id="468" r:id="rId22"/>
    <p:sldId id="469" r:id="rId23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pos="7015" userDrawn="1">
          <p15:clr>
            <a:srgbClr val="A4A3A4"/>
          </p15:clr>
        </p15:guide>
        <p15:guide id="4" orient="horz" pos="5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8FE"/>
    <a:srgbClr val="C25810"/>
    <a:srgbClr val="F18A23"/>
    <a:srgbClr val="A64C0E"/>
    <a:srgbClr val="F2F2F2"/>
    <a:srgbClr val="F29232"/>
    <a:srgbClr val="C55A11"/>
    <a:srgbClr val="F39B47"/>
    <a:srgbClr val="014E6A"/>
    <a:srgbClr val="178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8" autoAdjust="0"/>
    <p:restoredTop sz="90030" autoAdjust="0"/>
  </p:normalViewPr>
  <p:slideViewPr>
    <p:cSldViewPr snapToGrid="0" showGuides="1">
      <p:cViewPr varScale="1">
        <p:scale>
          <a:sx n="68" d="100"/>
          <a:sy n="68" d="100"/>
        </p:scale>
        <p:origin x="66" y="387"/>
      </p:cViewPr>
      <p:guideLst>
        <p:guide orient="horz" pos="3952"/>
        <p:guide pos="688"/>
        <p:guide pos="7015"/>
        <p:guide orient="horz" pos="53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212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396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A302A-66E2-45C0-9113-4E5747328F9F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40E3B-F9C0-48B6-A129-4D327DD306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23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A540E3B-F9C0-48B6-A129-4D327DD30658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904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172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324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065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979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324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939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374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8624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A540E3B-F9C0-48B6-A129-4D327DD3065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02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193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27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213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677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384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54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140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A6CA-0CF8-4C0F-A4EF-5C6C0D45FAAD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A902-E013-4FF5-9CBD-78113C78402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" name="标题 1"/>
          <p:cNvSpPr txBox="1"/>
          <p:nvPr userDrawn="1"/>
        </p:nvSpPr>
        <p:spPr>
          <a:xfrm>
            <a:off x="473465" y="144637"/>
            <a:ext cx="6682317" cy="7704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义务教育信息科技课程资源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53079" y="2830103"/>
            <a:ext cx="409575" cy="4667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" y="365125"/>
            <a:ext cx="213360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8382000" y="159615"/>
            <a:ext cx="3567931" cy="630381"/>
          </a:xfrm>
          <a:prstGeom prst="rect">
            <a:avLst/>
          </a:prstGeom>
          <a:solidFill>
            <a:srgbClr val="3B5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义务教育信息科技课程资源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375650" y="159615"/>
            <a:ext cx="3574281" cy="630381"/>
          </a:xfrm>
          <a:prstGeom prst="rect">
            <a:avLst/>
          </a:prstGeom>
          <a:solidFill>
            <a:srgbClr val="3B5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义务教育信息科技课程资源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A6CA-0CF8-4C0F-A4EF-5C6C0D45FAAD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A902-E013-4FF5-9CBD-78113C784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78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A6CA-0CF8-4C0F-A4EF-5C6C0D45FAAD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A902-E013-4FF5-9CBD-78113C7840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8.sv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7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784350" y="2759710"/>
            <a:ext cx="861695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新课标</a:t>
            </a:r>
            <a:r>
              <a:rPr lang="zh-CN"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</a:t>
            </a:r>
            <a:r>
              <a:rPr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资源本地化建设 </a:t>
            </a:r>
            <a:r>
              <a:rPr lang="zh-CN"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七年级</a:t>
            </a:r>
            <a:r>
              <a:rPr lang="zh-CN"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10" name="Content Placeholder 2"/>
          <p:cNvSpPr txBox="1"/>
          <p:nvPr>
            <p:custDataLst>
              <p:tags r:id="rId1"/>
            </p:custDataLst>
          </p:nvPr>
        </p:nvSpPr>
        <p:spPr>
          <a:xfrm>
            <a:off x="2151380" y="3979545"/>
            <a:ext cx="7307580" cy="373380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广东省基础教育初中信息技术学科教研基地(湛江)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研究成果</a:t>
            </a:r>
          </a:p>
        </p:txBody>
      </p:sp>
      <p:pic>
        <p:nvPicPr>
          <p:cNvPr id="7" name="图片 6" descr="kappframework-tsgeWO(1)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30" y="445135"/>
            <a:ext cx="5067300" cy="74422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985429" y="2272896"/>
            <a:ext cx="4878476" cy="373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计算机之间要相互交换数据，必须“使用相同的语言”，即使用同种协议。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例如，通过组合，至少可以得到两个自定义协议，分别用来传数和字符。如果规则不同，就会得到不同的结果，自然也就无法进行有效的通信。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E3537EE-5461-02BA-A417-574647C56287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97DD43C4-97C9-1ECC-8C72-348FACE93DB5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10BA555C-5A30-B01E-ABF0-98BD5B79E3BD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DF7EFC8B-5971-FB6C-C72E-AC4A6A9A3EA4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F332BE11-D2AD-6D07-7DEB-7033960F5316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CFB2948F-8697-CDFD-66D1-B0711B68F61A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20790" y="2446317"/>
            <a:ext cx="5177641" cy="3372592"/>
            <a:chOff x="6020790" y="2446317"/>
            <a:chExt cx="5177641" cy="3372592"/>
          </a:xfrm>
        </p:grpSpPr>
        <p:sp>
          <p:nvSpPr>
            <p:cNvPr id="7" name="矩形 6"/>
            <p:cNvSpPr/>
            <p:nvPr/>
          </p:nvSpPr>
          <p:spPr>
            <a:xfrm>
              <a:off x="6020790" y="2446317"/>
              <a:ext cx="5177641" cy="3372592"/>
            </a:xfrm>
            <a:prstGeom prst="rect">
              <a:avLst/>
            </a:prstGeom>
            <a:solidFill>
              <a:srgbClr val="EFF8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321304" y="2576655"/>
              <a:ext cx="4584530" cy="2962059"/>
              <a:chOff x="6321304" y="2576655"/>
              <a:chExt cx="4584530" cy="2962059"/>
            </a:xfrm>
          </p:grpSpPr>
          <p:pic>
            <p:nvPicPr>
              <p:cNvPr id="12" name="图片 11" descr="图示, 文本&#10;&#10;描述已自动生成">
                <a:extLst>
                  <a:ext uri="{FF2B5EF4-FFF2-40B4-BE49-F238E27FC236}">
                    <a16:creationId xmlns:a16="http://schemas.microsoft.com/office/drawing/2014/main" id="{3209C7D8-D901-93FA-8164-36AAE0334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1304" y="2624316"/>
                <a:ext cx="4584530" cy="2914398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09007" y="2636925"/>
                <a:ext cx="263840" cy="273263"/>
              </a:xfrm>
              <a:prstGeom prst="rect">
                <a:avLst/>
              </a:prstGeom>
            </p:spPr>
          </p:pic>
          <p:sp>
            <p:nvSpPr>
              <p:cNvPr id="4" name="文本框 3"/>
              <p:cNvSpPr txBox="1"/>
              <p:nvPr/>
            </p:nvSpPr>
            <p:spPr>
              <a:xfrm>
                <a:off x="7262672" y="2576655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1: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98659" y="3695306"/>
                <a:ext cx="263840" cy="273263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7273020" y="3681735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7D7FCC32-097A-6A05-966F-0564EE339DDE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757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529108" y="2606932"/>
            <a:ext cx="9234142" cy="2337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“如何对数据进行编码”“如何分包传输”等，只是网络协议要解决的一小部分问题。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08400">
              <a:lnSpc>
                <a:spcPts val="36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实际上，不仅是分包传输策略和编码解码规则，互联网中的计算机该如何标识、网络资源该如何定位等，都要由网络协议来规定。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A4D36197-18F2-FBCD-6D7D-2B7F222C38EA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3B034343-FF98-B910-38B7-36DFF521D870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9FAFDBFB-A064-579A-6004-B459EDF45A63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E64CB26D-7400-516E-28CA-BEF7F06A6CB3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A6EBFD71-B601-75FC-F781-CDDE84D8E2D0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C9DC8C68-FC77-B221-2AE5-BE4FFCD49A06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C0C6A62C-EE69-0B52-3A89-0B1B0B51F809}"/>
              </a:ext>
            </a:extLst>
          </p:cNvPr>
          <p:cNvSpPr txBox="1"/>
          <p:nvPr/>
        </p:nvSpPr>
        <p:spPr>
          <a:xfrm>
            <a:off x="6144535" y="6266841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4304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73212" y="2848968"/>
            <a:ext cx="9168020" cy="1875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网络协议中，分层思想是指构建互联网体系时，把复杂的通信问题分到不同层中，每层解决相对简单的问题，层层相叠，从而解决复杂的网络通信问题。网络协议展现出来的分层结构，正是这一思想的典型产物。</a:t>
            </a:r>
          </a:p>
        </p:txBody>
      </p:sp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17" name="直接连接符 16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D20D09E-021A-5512-3E51-EDDAEAE3982C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0481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4622" y="2519592"/>
            <a:ext cx="4353030" cy="1875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分析网络购物的配送过程，从分层的角度，了解不同层的任务，以及要涉及的信息，体会分层的优势。</a:t>
            </a:r>
          </a:p>
        </p:txBody>
      </p:sp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7ECA05-BB70-AB48-09BA-34C3E41F3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68371" y="2519592"/>
            <a:ext cx="3832467" cy="326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10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12" name="直接连接符 11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8E1B5ECE-F068-07F6-B37B-DBD1634ABEF3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7694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332847"/>
              </p:ext>
            </p:extLst>
          </p:nvPr>
        </p:nvGraphicFramePr>
        <p:xfrm>
          <a:off x="857273" y="2480416"/>
          <a:ext cx="6796332" cy="2918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2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9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身　　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主要任务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需要的信息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电商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厂家信息、购买者信息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23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厂家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7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物流机构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7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快递站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7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快递工作人员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7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36562" y="2432575"/>
            <a:ext cx="3422653" cy="291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10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14" name="直接连接符 13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BB956C52-198E-43A5-0AD5-7A2C1E221403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598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19" name="直接连接符 18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EA09D6E-26E4-20F9-4886-4F0F98063358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02514" y="2280092"/>
            <a:ext cx="10430932" cy="382367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学生活动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：（计算机用了什么网络协议）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6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实验目的：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查看计算机使用的网络协议</a:t>
            </a:r>
            <a:b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实验条件：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可联网的计算机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6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实验步骤：</a:t>
            </a:r>
          </a:p>
          <a:p>
            <a:pPr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．进行几个网络操作，如访问网站、使用即时通信软件等。</a:t>
            </a:r>
          </a:p>
          <a:p>
            <a:pPr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打开“命令提示符”窗口，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netstat -an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命令，查看网络连接情况。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6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实验结论：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使用的协议有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845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B155184B-9B03-E8E0-4036-2E02C7979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801" y="3258380"/>
            <a:ext cx="4454946" cy="19885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DB28990-D763-184D-C11A-7D0875B87D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7774" y="3295755"/>
            <a:ext cx="2651759" cy="210032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69BD576-249F-8ECD-F484-2ACF945B4815}"/>
              </a:ext>
            </a:extLst>
          </p:cNvPr>
          <p:cNvSpPr txBox="1"/>
          <p:nvPr/>
        </p:nvSpPr>
        <p:spPr>
          <a:xfrm>
            <a:off x="3461617" y="2391095"/>
            <a:ext cx="5686259" cy="55399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ts val="36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打开“命令提示符”窗口的两种方法。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D76D1AD-57C0-B970-A8F7-1E4FCDB2F984}"/>
              </a:ext>
            </a:extLst>
          </p:cNvPr>
          <p:cNvSpPr txBox="1"/>
          <p:nvPr/>
        </p:nvSpPr>
        <p:spPr>
          <a:xfrm>
            <a:off x="2483776" y="5505541"/>
            <a:ext cx="3054143" cy="55399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ts val="36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执行系统菜单命令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030B523-B6A2-17CA-CE6E-1062BE523F9B}"/>
              </a:ext>
            </a:extLst>
          </p:cNvPr>
          <p:cNvSpPr txBox="1"/>
          <p:nvPr/>
        </p:nvSpPr>
        <p:spPr>
          <a:xfrm>
            <a:off x="7519327" y="5543641"/>
            <a:ext cx="2729956" cy="55399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ts val="36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双击配套资源中的文件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21" name="直接连接符 20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B2F51CA7-E3B3-73F3-2D0C-61F112CDC84D}"/>
              </a:ext>
            </a:extLst>
          </p:cNvPr>
          <p:cNvCxnSpPr>
            <a:cxnSpLocks/>
          </p:cNvCxnSpPr>
          <p:nvPr/>
        </p:nvCxnSpPr>
        <p:spPr>
          <a:xfrm flipH="1">
            <a:off x="1223586" y="4808823"/>
            <a:ext cx="9407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BB5073B6-9A12-FB56-DA19-45FB7D44A836}"/>
              </a:ext>
            </a:extLst>
          </p:cNvPr>
          <p:cNvSpPr txBox="1"/>
          <p:nvPr/>
        </p:nvSpPr>
        <p:spPr>
          <a:xfrm>
            <a:off x="1119976" y="4488548"/>
            <a:ext cx="6640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单击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0262004-95A8-41AA-1738-E021AA89BDAE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27224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54439" y="2330529"/>
            <a:ext cx="4786111" cy="392978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608400" algn="just">
              <a:lnSpc>
                <a:spcPts val="36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互联网使用的基础协议是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TCP/IP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它由很多协议构成，按照分层思想，可以得到右侧的层次结构。应用层，负责使用从互联网传来的数据；传输层，负责保证数据传输的完整性及可靠性等；网络层，负责处理数据包；网络接口层，负责传输二进制数据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705E2A53-CB73-625F-6A85-962D2B6D1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176130"/>
              </p:ext>
            </p:extLst>
          </p:nvPr>
        </p:nvGraphicFramePr>
        <p:xfrm>
          <a:off x="5541260" y="2640771"/>
          <a:ext cx="6362086" cy="316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0757">
                  <a:extLst>
                    <a:ext uri="{9D8B030D-6E8A-4147-A177-3AD203B41FA5}">
                      <a16:colId xmlns:a16="http://schemas.microsoft.com/office/drawing/2014/main" val="3402851659"/>
                    </a:ext>
                  </a:extLst>
                </a:gridCol>
                <a:gridCol w="1969814">
                  <a:extLst>
                    <a:ext uri="{9D8B030D-6E8A-4147-A177-3AD203B41FA5}">
                      <a16:colId xmlns:a16="http://schemas.microsoft.com/office/drawing/2014/main" val="1621746119"/>
                    </a:ext>
                  </a:extLst>
                </a:gridCol>
                <a:gridCol w="2921515">
                  <a:extLst>
                    <a:ext uri="{9D8B030D-6E8A-4147-A177-3AD203B41FA5}">
                      <a16:colId xmlns:a16="http://schemas.microsoft.com/office/drawing/2014/main" val="855101839"/>
                    </a:ext>
                  </a:extLst>
                </a:gridCol>
              </a:tblGrid>
              <a:tr h="5173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　　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描　　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主要协议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2323553"/>
                  </a:ext>
                </a:extLst>
              </a:tr>
              <a:tr h="54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应用层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负责如何使用数据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HTTP</a:t>
                      </a: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HTTPS</a:t>
                      </a: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FTP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2438867"/>
                  </a:ext>
                </a:extLst>
              </a:tr>
              <a:tr h="54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传输层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负责数据完整性及可靠性等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TCP</a:t>
                      </a: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UDP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5855532"/>
                  </a:ext>
                </a:extLst>
              </a:tr>
              <a:tr h="54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网络层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负责处理数据包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IP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348555"/>
                  </a:ext>
                </a:extLst>
              </a:tr>
              <a:tr h="54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网络接口层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负责实际传输二进制数据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以太网等其他通信网络接口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6611078"/>
                  </a:ext>
                </a:extLst>
              </a:tr>
            </a:tbl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4505476" y="1266469"/>
            <a:ext cx="3062298" cy="855182"/>
            <a:chOff x="2796635" y="1416337"/>
            <a:chExt cx="3062298" cy="855182"/>
          </a:xfrm>
        </p:grpSpPr>
        <p:cxnSp>
          <p:nvCxnSpPr>
            <p:cNvPr id="18" name="直接连接符 17"/>
            <p:cNvCxnSpPr>
              <a:cxnSpLocks/>
            </p:cNvCxnSpPr>
            <p:nvPr/>
          </p:nvCxnSpPr>
          <p:spPr>
            <a:xfrm flipH="1">
              <a:off x="3359346" y="2083950"/>
              <a:ext cx="2499587" cy="0"/>
            </a:xfrm>
            <a:prstGeom prst="line">
              <a:avLst/>
            </a:prstGeom>
            <a:ln w="12700">
              <a:solidFill>
                <a:srgbClr val="014E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3359347" y="1416337"/>
              <a:ext cx="24995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二、分层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E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178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9FB6DBF0-D2FE-6758-9306-48688CDE40B8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9872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剪去单角的矩形 3"/>
          <p:cNvSpPr/>
          <p:nvPr/>
        </p:nvSpPr>
        <p:spPr>
          <a:xfrm>
            <a:off x="966354" y="1549730"/>
            <a:ext cx="10232077" cy="2571750"/>
          </a:xfrm>
          <a:prstGeom prst="snip1Rect">
            <a:avLst/>
          </a:prstGeom>
          <a:solidFill>
            <a:srgbClr val="54D5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</a:t>
            </a:r>
            <a:endParaRPr lang="zh-CN" altLang="zh-CN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98125" y="1749374"/>
            <a:ext cx="7924305" cy="2238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．网络协议是网络通信的基础。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．互联网传输数据背后蕴含着分层这一创新思想。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．互联网使用的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基础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协议是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TCP/IP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TCP/IP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由多个子协议构成，具有层次结构。</a:t>
            </a:r>
          </a:p>
        </p:txBody>
      </p:sp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课堂总结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1D421F4-5E15-901D-5C1D-3D34C41F7B1E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02103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077476" y="1214162"/>
            <a:ext cx="10728183" cy="50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6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查阅关于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OSI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参考模型的视频，把下图补充完整，并进一步体会分层设计。</a:t>
            </a:r>
          </a:p>
        </p:txBody>
      </p:sp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  拓展与提升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6" name="图片 5" descr="图示&#10;&#10;描述已自动生成">
            <a:extLst>
              <a:ext uri="{FF2B5EF4-FFF2-40B4-BE49-F238E27FC236}">
                <a16:creationId xmlns:a16="http://schemas.microsoft.com/office/drawing/2014/main" id="{64712305-CBCA-E901-F2E6-F39C360C29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395" y="2117327"/>
            <a:ext cx="4993608" cy="377965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AFC93113-1975-7501-DCE4-CD29742EF76F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4" name="osi">
            <a:hlinkClick r:id="" action="ppaction://media"/>
            <a:extLst>
              <a:ext uri="{FF2B5EF4-FFF2-40B4-BE49-F238E27FC236}">
                <a16:creationId xmlns:a16="http://schemas.microsoft.com/office/drawing/2014/main" id="{8C27215A-AC66-8B17-E422-2E556742C9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1997" y="2117327"/>
            <a:ext cx="6719388" cy="377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7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/>
          <p:nvPr/>
        </p:nvSpPr>
        <p:spPr>
          <a:xfrm>
            <a:off x="288925" y="3009900"/>
            <a:ext cx="11666855" cy="10064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第</a:t>
            </a:r>
            <a:r>
              <a:rPr lang="en-US" altLang="zh-CN" sz="5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　</a:t>
            </a:r>
            <a:r>
              <a:rPr lang="zh-CN" altLang="en-US" sz="4800" b="1" dirty="0">
                <a:solidFill>
                  <a:schemeClr val="bg1"/>
                </a:solidFill>
              </a:rPr>
              <a:t>网络协议分层设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8925" y="1971675"/>
            <a:ext cx="116662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第二单元　直播网络我来建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90" y="328295"/>
            <a:ext cx="4010025" cy="593090"/>
          </a:xfrm>
          <a:prstGeom prst="rect">
            <a:avLst/>
          </a:prstGeom>
        </p:spPr>
      </p:pic>
      <p:sp>
        <p:nvSpPr>
          <p:cNvPr id="9" name="副标题 2"/>
          <p:cNvSpPr txBox="1"/>
          <p:nvPr/>
        </p:nvSpPr>
        <p:spPr>
          <a:xfrm>
            <a:off x="444500" y="533400"/>
            <a:ext cx="5104130" cy="507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义务教育信息科技课程资源　七年级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                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075C0CF-CAF1-A6D4-3ED6-3BC5B3EE76C8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3100" y="7492365"/>
            <a:ext cx="5080000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zh-CN" sz="1600"/>
          </a:p>
          <a:p>
            <a:endParaRPr lang="en-US" altLang="zh-CN" sz="1600"/>
          </a:p>
        </p:txBody>
      </p:sp>
      <p:sp>
        <p:nvSpPr>
          <p:cNvPr id="5" name="文本框 4"/>
          <p:cNvSpPr txBox="1"/>
          <p:nvPr/>
        </p:nvSpPr>
        <p:spPr>
          <a:xfrm>
            <a:off x="555099" y="1692094"/>
            <a:ext cx="10835005" cy="559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在互联网中，各种信息都会被转换成（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）来进行传输。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74725" y="2941709"/>
            <a:ext cx="102425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A. 二进制数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B. 八进制数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C. 十进制数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D. 十六进制数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33749" y="1759585"/>
            <a:ext cx="5251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F455F57-DFA9-7BFF-FDE4-DB9A9B9BAC03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5BA0C42C-C17D-E651-70B1-6D74375DCC6B}"/>
              </a:ext>
            </a:extLst>
          </p:cNvPr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  学以致用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9" grpId="0"/>
      <p:bldP spid="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3100" y="7492365"/>
            <a:ext cx="5080000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zh-CN" sz="1600"/>
          </a:p>
          <a:p>
            <a:endParaRPr lang="en-US" altLang="zh-CN" sz="1600"/>
          </a:p>
        </p:txBody>
      </p:sp>
      <p:sp>
        <p:nvSpPr>
          <p:cNvPr id="5" name="文本框 4"/>
          <p:cNvSpPr txBox="1"/>
          <p:nvPr/>
        </p:nvSpPr>
        <p:spPr>
          <a:xfrm>
            <a:off x="549275" y="1675765"/>
            <a:ext cx="11114405" cy="559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（多选题）以下属于计算机网络协议的是（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		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92949" y="2909990"/>
            <a:ext cx="8884900" cy="22217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A.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TCP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B.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UDP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C.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IP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D.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FTP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78218" y="1662511"/>
            <a:ext cx="138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ABCD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D01C9AD-35A3-0F6B-DC12-DC5E696BBB09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副标题 2">
            <a:extLst>
              <a:ext uri="{FF2B5EF4-FFF2-40B4-BE49-F238E27FC236}">
                <a16:creationId xmlns:a16="http://schemas.microsoft.com/office/drawing/2014/main" id="{A2535DC1-4AC3-06A8-CB7C-E8BCBAF6F3FA}"/>
              </a:ext>
            </a:extLst>
          </p:cNvPr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  学以致用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9" grpId="0"/>
      <p:bldP spid="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3100" y="7492365"/>
            <a:ext cx="5080000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zh-CN" sz="1600"/>
          </a:p>
          <a:p>
            <a:endParaRPr lang="en-US" altLang="zh-CN" sz="1600"/>
          </a:p>
        </p:txBody>
      </p:sp>
      <p:sp>
        <p:nvSpPr>
          <p:cNvPr id="5" name="文本框 4"/>
          <p:cNvSpPr txBox="1"/>
          <p:nvPr/>
        </p:nvSpPr>
        <p:spPr>
          <a:xfrm>
            <a:off x="549275" y="1675765"/>
            <a:ext cx="11114405" cy="559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以下不属于网络分层的是（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35123" y="1675765"/>
            <a:ext cx="5251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2585D7FF-0D7D-BF1A-293C-7EF99923606B}"/>
              </a:ext>
            </a:extLst>
          </p:cNvPr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  学以致用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1B29B43-A984-CBD4-4B41-DF760E62E888}"/>
              </a:ext>
            </a:extLst>
          </p:cNvPr>
          <p:cNvSpPr txBox="1"/>
          <p:nvPr/>
        </p:nvSpPr>
        <p:spPr>
          <a:xfrm>
            <a:off x="992949" y="2909990"/>
            <a:ext cx="8884900" cy="22217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A. 应用层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B. 数据层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C. 传输层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D. 网络层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9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副标题 2">
            <a:extLst>
              <a:ext uri="{FF2B5EF4-FFF2-40B4-BE49-F238E27FC236}">
                <a16:creationId xmlns:a16="http://schemas.microsoft.com/office/drawing/2014/main" id="{179BBC40-EBDB-CC2B-AC9F-43CD8934A298}"/>
              </a:ext>
            </a:extLst>
          </p:cNvPr>
          <p:cNvSpPr txBox="1">
            <a:spLocks/>
          </p:cNvSpPr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学习目标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Rectangle 5">
            <a:extLst>
              <a:ext uri="{FF2B5EF4-FFF2-40B4-BE49-F238E27FC236}">
                <a16:creationId xmlns:a16="http://schemas.microsoft.com/office/drawing/2014/main" id="{67EA60F0-25BF-44E6-465C-9420097DF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616" y="1986964"/>
            <a:ext cx="609600" cy="457200"/>
          </a:xfrm>
          <a:prstGeom prst="rect">
            <a:avLst/>
          </a:prstGeom>
          <a:gradFill rotWithShape="1">
            <a:gsLst>
              <a:gs pos="0">
                <a:srgbClr val="284E75"/>
              </a:gs>
              <a:gs pos="50000">
                <a:srgbClr val="4D98E3"/>
              </a:gs>
              <a:gs pos="100000">
                <a:srgbClr val="284E75"/>
              </a:gs>
            </a:gsLst>
            <a:lin ang="0" scaled="1"/>
          </a:gradFill>
          <a:ln>
            <a:noFill/>
          </a:ln>
          <a:effectLst>
            <a:prstShdw prst="shdw17" dist="63500" dir="5400000">
              <a:srgbClr val="2E5B88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b="1" dirty="0"/>
              <a:t>1</a:t>
            </a:r>
          </a:p>
        </p:txBody>
      </p:sp>
      <p:sp>
        <p:nvSpPr>
          <p:cNvPr id="39" name="Rectangle 8">
            <a:extLst>
              <a:ext uri="{FF2B5EF4-FFF2-40B4-BE49-F238E27FC236}">
                <a16:creationId xmlns:a16="http://schemas.microsoft.com/office/drawing/2014/main" id="{F9E9D320-562B-AEC8-AB8D-55D29E9C5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616" y="3051459"/>
            <a:ext cx="609600" cy="457200"/>
          </a:xfrm>
          <a:prstGeom prst="rect">
            <a:avLst/>
          </a:prstGeom>
          <a:gradFill rotWithShape="1">
            <a:gsLst>
              <a:gs pos="0">
                <a:srgbClr val="573A7A"/>
              </a:gs>
              <a:gs pos="50000">
                <a:srgbClr val="A971ED"/>
              </a:gs>
              <a:gs pos="100000">
                <a:srgbClr val="573A7A"/>
              </a:gs>
            </a:gsLst>
            <a:lin ang="0" scaled="1"/>
          </a:gradFill>
          <a:ln>
            <a:noFill/>
          </a:ln>
          <a:effectLst>
            <a:prstShdw prst="shdw17" dist="63500" dir="5400000">
              <a:srgbClr val="65448E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zh-CN" b="1" dirty="0"/>
              <a:t>2</a:t>
            </a:r>
          </a:p>
        </p:txBody>
      </p:sp>
      <p:sp>
        <p:nvSpPr>
          <p:cNvPr id="33" name="Rectangle 11">
            <a:extLst>
              <a:ext uri="{FF2B5EF4-FFF2-40B4-BE49-F238E27FC236}">
                <a16:creationId xmlns:a16="http://schemas.microsoft.com/office/drawing/2014/main" id="{DBA753C7-3527-B85F-36EA-855EFD06F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616" y="4115954"/>
            <a:ext cx="609600" cy="457200"/>
          </a:xfrm>
          <a:prstGeom prst="rect">
            <a:avLst/>
          </a:prstGeom>
          <a:gradFill rotWithShape="1">
            <a:gsLst>
              <a:gs pos="0">
                <a:srgbClr val="284E75"/>
              </a:gs>
              <a:gs pos="50000">
                <a:srgbClr val="4D98E3"/>
              </a:gs>
              <a:gs pos="100000">
                <a:srgbClr val="284E75"/>
              </a:gs>
            </a:gsLst>
            <a:lin ang="0" scaled="1"/>
          </a:gradFill>
          <a:ln>
            <a:noFill/>
          </a:ln>
          <a:effectLst>
            <a:prstShdw prst="shdw17" dist="63500" dir="5400000">
              <a:srgbClr val="2E5B88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zh-CN" b="1"/>
              <a:t>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D2AE62-CA2C-F8E9-4719-4CF8F20BB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448" y="1944751"/>
            <a:ext cx="7432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理解网络协议在网络通信过程中的作用。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9D53914C-A9CF-4FB6-3619-0C976BCF2D6F}"/>
              </a:ext>
            </a:extLst>
          </p:cNvPr>
          <p:cNvCxnSpPr/>
          <p:nvPr/>
        </p:nvCxnSpPr>
        <p:spPr>
          <a:xfrm>
            <a:off x="2176718" y="1582887"/>
            <a:ext cx="0" cy="3960000"/>
          </a:xfrm>
          <a:prstGeom prst="line">
            <a:avLst/>
          </a:prstGeom>
          <a:noFill/>
          <a:ln w="12700" cap="flat" cmpd="sng" algn="ctr">
            <a:solidFill>
              <a:srgbClr val="3C6EDE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F64C7A17-3545-119D-481F-51BB57DD2AF1}"/>
              </a:ext>
            </a:extLst>
          </p:cNvPr>
          <p:cNvSpPr txBox="1"/>
          <p:nvPr/>
        </p:nvSpPr>
        <p:spPr>
          <a:xfrm>
            <a:off x="1334455" y="1912993"/>
            <a:ext cx="830997" cy="22344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b="1" dirty="0">
                <a:ln w="0"/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864947E4-11E8-088A-B4D9-E7DED7925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5736" y="3020425"/>
            <a:ext cx="7432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知道分层思想。</a:t>
            </a:r>
          </a:p>
        </p:txBody>
      </p:sp>
      <p:sp>
        <p:nvSpPr>
          <p:cNvPr id="3" name="Rectangle 18">
            <a:extLst>
              <a:ext uri="{FF2B5EF4-FFF2-40B4-BE49-F238E27FC236}">
                <a16:creationId xmlns:a16="http://schemas.microsoft.com/office/drawing/2014/main" id="{440A121E-9EB9-17D9-6445-BA04D7995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3481" y="5151163"/>
            <a:ext cx="7432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了解网络协议的创新。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F9E9D320-562B-AEC8-AB8D-55D29E9C5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616" y="5133050"/>
            <a:ext cx="609600" cy="457200"/>
          </a:xfrm>
          <a:prstGeom prst="rect">
            <a:avLst/>
          </a:prstGeom>
          <a:gradFill rotWithShape="1">
            <a:gsLst>
              <a:gs pos="0">
                <a:srgbClr val="573A7A"/>
              </a:gs>
              <a:gs pos="50000">
                <a:srgbClr val="A971ED"/>
              </a:gs>
              <a:gs pos="100000">
                <a:srgbClr val="573A7A"/>
              </a:gs>
            </a:gsLst>
            <a:lin ang="0" scaled="1"/>
          </a:gradFill>
          <a:ln>
            <a:noFill/>
          </a:ln>
          <a:effectLst>
            <a:prstShdw prst="shdw17" dist="63500" dir="5400000">
              <a:srgbClr val="65448E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en-US" altLang="zh-CN" b="1" dirty="0"/>
              <a:t>4</a:t>
            </a:r>
            <a:endParaRPr lang="zh-CN" altLang="zh-CN" b="1" dirty="0"/>
          </a:p>
        </p:txBody>
      </p:sp>
      <p:sp>
        <p:nvSpPr>
          <p:cNvPr id="12" name="Rectangle 18">
            <a:extLst>
              <a:ext uri="{FF2B5EF4-FFF2-40B4-BE49-F238E27FC236}">
                <a16:creationId xmlns:a16="http://schemas.microsoft.com/office/drawing/2014/main" id="{864947E4-11E8-088A-B4D9-E7DED7925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5736" y="4135726"/>
            <a:ext cx="7432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TCP/IP</a:t>
            </a: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的层次结构和各层的功能。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841BBFC-83EB-A7E5-7E68-BD6752639743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130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副标题 2">
            <a:extLst>
              <a:ext uri="{FF2B5EF4-FFF2-40B4-BE49-F238E27FC236}">
                <a16:creationId xmlns:a16="http://schemas.microsoft.com/office/drawing/2014/main" id="{179BBC40-EBDB-CC2B-AC9F-43CD8934A298}"/>
              </a:ext>
            </a:extLst>
          </p:cNvPr>
          <p:cNvSpPr txBox="1">
            <a:spLocks/>
          </p:cNvSpPr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课堂导入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9D53914C-A9CF-4FB6-3619-0C976BCF2D6F}"/>
              </a:ext>
            </a:extLst>
          </p:cNvPr>
          <p:cNvCxnSpPr>
            <a:cxnSpLocks/>
          </p:cNvCxnSpPr>
          <p:nvPr/>
        </p:nvCxnSpPr>
        <p:spPr>
          <a:xfrm flipH="1">
            <a:off x="1400510" y="1827899"/>
            <a:ext cx="4231363" cy="0"/>
          </a:xfrm>
          <a:prstGeom prst="line">
            <a:avLst/>
          </a:prstGeom>
          <a:noFill/>
          <a:ln w="12700" cap="flat" cmpd="sng" algn="ctr">
            <a:solidFill>
              <a:srgbClr val="3C6EDE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1425D405-DED4-5FC5-6D51-66A91686E783}"/>
              </a:ext>
            </a:extLst>
          </p:cNvPr>
          <p:cNvSpPr txBox="1"/>
          <p:nvPr/>
        </p:nvSpPr>
        <p:spPr>
          <a:xfrm>
            <a:off x="1442072" y="1242522"/>
            <a:ext cx="4806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问题情境</a:t>
            </a:r>
          </a:p>
        </p:txBody>
      </p:sp>
      <p:sp>
        <p:nvSpPr>
          <p:cNvPr id="8" name="Rounded Rectangle 29">
            <a:extLst>
              <a:ext uri="{FF2B5EF4-FFF2-40B4-BE49-F238E27FC236}">
                <a16:creationId xmlns:a16="http://schemas.microsoft.com/office/drawing/2014/main" id="{8B900CF9-3094-0021-A496-0D27F9595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771" y="2178679"/>
            <a:ext cx="5843254" cy="1636173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indent="608400" defTabSz="1373505"/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我们在生活中需要遵循交通规则，而计算机、平板计算机等设备之间互相通信时，也需要共同遵守传递和管理数据信息的规范。</a:t>
            </a: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63E89B9F-BE4A-0EA0-BFD5-C28C82763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8512" y="4871610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网络协议</a:t>
            </a:r>
          </a:p>
        </p:txBody>
      </p:sp>
      <p:sp>
        <p:nvSpPr>
          <p:cNvPr id="10" name="箭头: 下 2">
            <a:extLst>
              <a:ext uri="{FF2B5EF4-FFF2-40B4-BE49-F238E27FC236}">
                <a16:creationId xmlns:a16="http://schemas.microsoft.com/office/drawing/2014/main" id="{915469EA-2F84-FDCF-87B1-0836F9514D49}"/>
              </a:ext>
            </a:extLst>
          </p:cNvPr>
          <p:cNvSpPr/>
          <p:nvPr/>
        </p:nvSpPr>
        <p:spPr>
          <a:xfrm>
            <a:off x="8141633" y="3451334"/>
            <a:ext cx="469530" cy="142027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C000"/>
              </a:solidFill>
            </a:endParaRPr>
          </a:p>
        </p:txBody>
      </p:sp>
      <p:pic>
        <p:nvPicPr>
          <p:cNvPr id="11" name="图片 10" descr="摄图网_401723132_红绿灯（非企业商用）.png">
            <a:extLst>
              <a:ext uri="{FF2B5EF4-FFF2-40B4-BE49-F238E27FC236}">
                <a16:creationId xmlns:a16="http://schemas.microsoft.com/office/drawing/2014/main" id="{31CA6601-D94B-9FD7-2C80-0074DD1D19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693" y="2479864"/>
            <a:ext cx="3582242" cy="3582242"/>
          </a:xfrm>
          <a:prstGeom prst="rect">
            <a:avLst/>
          </a:prstGeom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id="{09111723-079E-93BB-7DAB-BD98355F9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217868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红灯停，绿灯行 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17E5B59-88A2-EF28-70F4-786A904EE5B5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772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979064" y="1873181"/>
            <a:ext cx="7663699" cy="3279140"/>
            <a:chOff x="1040914" y="1837555"/>
            <a:chExt cx="7663699" cy="3279140"/>
          </a:xfrm>
        </p:grpSpPr>
        <p:grpSp>
          <p:nvGrpSpPr>
            <p:cNvPr id="3" name="组合 2"/>
            <p:cNvGrpSpPr/>
            <p:nvPr/>
          </p:nvGrpSpPr>
          <p:grpSpPr>
            <a:xfrm>
              <a:off x="5135053" y="2483855"/>
              <a:ext cx="3569560" cy="544902"/>
              <a:chOff x="986190" y="2198108"/>
              <a:chExt cx="3569560" cy="544902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996173" y="2198108"/>
                <a:ext cx="3559577" cy="540000"/>
                <a:chOff x="1635964" y="1696728"/>
                <a:chExt cx="3965655" cy="601599"/>
              </a:xfrm>
            </p:grpSpPr>
            <p:sp>
              <p:nvSpPr>
                <p:cNvPr id="19" name="圆角矩形 18"/>
                <p:cNvSpPr/>
                <p:nvPr/>
              </p:nvSpPr>
              <p:spPr>
                <a:xfrm>
                  <a:off x="1852332" y="1729911"/>
                  <a:ext cx="3749287" cy="528105"/>
                </a:xfrm>
                <a:prstGeom prst="roundRect">
                  <a:avLst/>
                </a:prstGeom>
                <a:solidFill>
                  <a:srgbClr val="01431D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 rot="18614181">
                  <a:off x="1635966" y="1696726"/>
                  <a:ext cx="601599" cy="601603"/>
                </a:xfrm>
                <a:prstGeom prst="rect">
                  <a:avLst/>
                </a:prstGeom>
                <a:solidFill>
                  <a:srgbClr val="01621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1" name="文本框 20"/>
              <p:cNvSpPr txBox="1"/>
              <p:nvPr/>
            </p:nvSpPr>
            <p:spPr>
              <a:xfrm>
                <a:off x="986190" y="2219790"/>
                <a:ext cx="35695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en-US" altLang="zh-CN" sz="28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8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网络协议</a:t>
                </a:r>
                <a:endParaRPr lang="zh-CN" altLang="en-US" sz="28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5145035" y="3740525"/>
              <a:ext cx="3559578" cy="540000"/>
              <a:chOff x="996172" y="3514549"/>
              <a:chExt cx="3559578" cy="540000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996172" y="3514549"/>
                <a:ext cx="3559578" cy="540000"/>
                <a:chOff x="1635964" y="1696728"/>
                <a:chExt cx="3965655" cy="601599"/>
              </a:xfrm>
            </p:grpSpPr>
            <p:sp>
              <p:nvSpPr>
                <p:cNvPr id="29" name="圆角矩形 28"/>
                <p:cNvSpPr/>
                <p:nvPr/>
              </p:nvSpPr>
              <p:spPr>
                <a:xfrm>
                  <a:off x="1852333" y="1729911"/>
                  <a:ext cx="3749286" cy="528105"/>
                </a:xfrm>
                <a:prstGeom prst="roundRect">
                  <a:avLst/>
                </a:prstGeom>
                <a:solidFill>
                  <a:srgbClr val="014E6A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 rot="18614181">
                  <a:off x="1635966" y="1696726"/>
                  <a:ext cx="601599" cy="601603"/>
                </a:xfrm>
                <a:prstGeom prst="rect">
                  <a:avLst/>
                </a:prstGeom>
                <a:solidFill>
                  <a:srgbClr val="1784AD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999347" y="3524393"/>
                <a:ext cx="35564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    分层</a:t>
                </a:r>
                <a:endParaRPr lang="zh-CN" altLang="en-US" sz="2800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9" name="椭圆 48"/>
            <p:cNvSpPr/>
            <p:nvPr>
              <p:custDataLst>
                <p:tags r:id="rId1"/>
              </p:custDataLst>
            </p:nvPr>
          </p:nvSpPr>
          <p:spPr>
            <a:xfrm>
              <a:off x="1040914" y="1837555"/>
              <a:ext cx="3279140" cy="3279140"/>
            </a:xfrm>
            <a:prstGeom prst="ellipse">
              <a:avLst/>
            </a:prstGeom>
            <a:noFill/>
            <a:ln>
              <a:gradFill>
                <a:gsLst>
                  <a:gs pos="17000">
                    <a:srgbClr val="376FFF">
                      <a:alpha val="0"/>
                    </a:srgbClr>
                  </a:gs>
                  <a:gs pos="0">
                    <a:srgbClr val="376FFF">
                      <a:lumMod val="60000"/>
                      <a:lumOff val="40000"/>
                    </a:srgbClr>
                  </a:gs>
                </a:gsLst>
                <a:lin ang="10800000" scaled="1"/>
              </a:gradFill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rgbClr val="FFFFFF"/>
                  </a:solidFill>
                </a:defRPr>
              </a:defPPr>
              <a:lvl1pPr marL="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9pPr>
            </a:lstStyle>
            <a:p>
              <a:pPr lvl="0" algn="ctr">
                <a:buClrTx/>
                <a:buSzTx/>
                <a:buFontTx/>
              </a:pPr>
              <a:endParaRPr lang="zh-CN" altLang="en-US" sz="1600" dirty="0">
                <a:ea typeface="黑体" panose="02010609060101010101" pitchFamily="49" charset="-122"/>
                <a:cs typeface="江城圆体 400W" panose="020B0500000000000000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椭圆 49"/>
            <p:cNvSpPr/>
            <p:nvPr>
              <p:custDataLst>
                <p:tags r:id="rId2"/>
              </p:custDataLst>
            </p:nvPr>
          </p:nvSpPr>
          <p:spPr>
            <a:xfrm>
              <a:off x="4195606" y="3966685"/>
              <a:ext cx="81280" cy="81280"/>
            </a:xfrm>
            <a:prstGeom prst="ellipse">
              <a:avLst/>
            </a:prstGeom>
            <a:solidFill>
              <a:srgbClr val="0080CD"/>
            </a:solidFill>
            <a:ln>
              <a:noFill/>
            </a:ln>
            <a:effectLst/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cs typeface="江城圆体 400W" panose="020B0500000000000000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>
              <p:custDataLst>
                <p:tags r:id="rId3"/>
              </p:custDataLst>
            </p:nvPr>
          </p:nvSpPr>
          <p:spPr>
            <a:xfrm>
              <a:off x="4128919" y="2726507"/>
              <a:ext cx="81280" cy="81280"/>
            </a:xfrm>
            <a:prstGeom prst="ellipse">
              <a:avLst/>
            </a:prstGeom>
            <a:solidFill>
              <a:srgbClr val="0080CD"/>
            </a:solidFill>
            <a:ln>
              <a:noFill/>
            </a:ln>
            <a:effectLst/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cs typeface="江城圆体 400W" panose="020B0500000000000000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>
              <p:custDataLst>
                <p:tags r:id="rId4"/>
              </p:custDataLst>
            </p:nvPr>
          </p:nvSpPr>
          <p:spPr>
            <a:xfrm>
              <a:off x="1190139" y="1986780"/>
              <a:ext cx="2980690" cy="2980690"/>
            </a:xfrm>
            <a:prstGeom prst="ellipse">
              <a:avLst/>
            </a:prstGeom>
            <a:solidFill>
              <a:srgbClr val="FFFBEA">
                <a:alpha val="10000"/>
              </a:srgbClr>
            </a:soli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微软雅黑" panose="020B0503020204020204" pitchFamily="34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5"/>
              </p:custDataLst>
            </p:nvPr>
          </p:nvSpPr>
          <p:spPr>
            <a:xfrm>
              <a:off x="1333649" y="2130290"/>
              <a:ext cx="2693035" cy="2693035"/>
            </a:xfrm>
            <a:prstGeom prst="ellipse">
              <a:avLst/>
            </a:prstGeom>
            <a:solidFill>
              <a:srgbClr val="D3E8C6">
                <a:alpha val="14902"/>
              </a:srgbClr>
            </a:soli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6"/>
              </p:custDataLst>
            </p:nvPr>
          </p:nvSpPr>
          <p:spPr>
            <a:xfrm>
              <a:off x="1496844" y="2293485"/>
              <a:ext cx="2367280" cy="2367280"/>
            </a:xfrm>
            <a:prstGeom prst="ellipse">
              <a:avLst/>
            </a:prstGeom>
            <a:solidFill>
              <a:srgbClr val="22AA83">
                <a:alpha val="20000"/>
              </a:srgbClr>
            </a:soli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微软雅黑" panose="020B0503020204020204" pitchFamily="34" charset="-122"/>
              </a:endParaRPr>
            </a:p>
          </p:txBody>
        </p:sp>
        <p:sp>
          <p:nvSpPr>
            <p:cNvPr id="55" name="椭圆 54"/>
            <p:cNvSpPr/>
            <p:nvPr>
              <p:custDataLst>
                <p:tags r:id="rId7"/>
              </p:custDataLst>
            </p:nvPr>
          </p:nvSpPr>
          <p:spPr>
            <a:xfrm>
              <a:off x="1656229" y="2452870"/>
              <a:ext cx="2047875" cy="2047875"/>
            </a:xfrm>
            <a:prstGeom prst="ellipse">
              <a:avLst/>
            </a:prstGeom>
            <a:solidFill>
              <a:srgbClr val="22AA83"/>
            </a:soli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微软雅黑" panose="020B0503020204020204" pitchFamily="34" charset="-122"/>
              </a:endParaRPr>
            </a:p>
          </p:txBody>
        </p:sp>
        <p:pic>
          <p:nvPicPr>
            <p:cNvPr id="57" name="图片 24" descr="3b32313538303430353b5b664e60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225350" y="2711950"/>
              <a:ext cx="856615" cy="856615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>
              <p:custDataLst>
                <p:tags r:id="rId9"/>
              </p:custDataLst>
            </p:nvPr>
          </p:nvSpPr>
          <p:spPr>
            <a:xfrm>
              <a:off x="1979684" y="3688514"/>
              <a:ext cx="13702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学习内容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ABBB5465-0E72-0C0C-8393-15AD43D33AE4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6277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8D2AE62-CA2C-F8E9-4719-4CF8F20BB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23" y="2693230"/>
            <a:ext cx="1065027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ts val="3600"/>
              </a:lnSpc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不同的网络设备需要遵循相同的分包传输策略，才能顺利实现数据传输，这就会用到网络协议。那什么是网络协议？它还有哪些作用呢？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1A3025A-8D23-66B8-B068-A05A23BB9B75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F30E8420-F85C-611B-7C2B-5B05C9374562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8943009-E33E-7ED2-0A54-DA6F5CDD29D0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8FDA4D75-8F60-B536-2224-BDD0343F84A4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B8F661B8-1634-8520-CC42-AFC1124CC63C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80F5E881-1F73-185F-7E9C-5DF1E9E992F2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sp>
        <p:nvSpPr>
          <p:cNvPr id="4" name="副标题 2">
            <a:extLst>
              <a:ext uri="{FF2B5EF4-FFF2-40B4-BE49-F238E27FC236}">
                <a16:creationId xmlns:a16="http://schemas.microsoft.com/office/drawing/2014/main" id="{A9DD3EEC-DEFB-AC7D-64CD-746363E3579B}"/>
              </a:ext>
            </a:extLst>
          </p:cNvPr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A125E54-2A4A-B049-BB8F-C65F3A15ECB6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2833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屏幕剪辑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259" y="3462679"/>
            <a:ext cx="6571512" cy="2307203"/>
          </a:xfrm>
          <a:prstGeom prst="rect">
            <a:avLst/>
          </a:prstGeom>
        </p:spPr>
      </p:pic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999415" y="2184461"/>
            <a:ext cx="10402011" cy="144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608400">
              <a:lnSpc>
                <a:spcPts val="36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在互联网中，网页、电子邮件、视频、聊天信息等，都会被转化为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二进制数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进行传输。二进制数具体代表什么，就需要通信双方事先进行约定。</a:t>
            </a:r>
          </a:p>
        </p:txBody>
      </p:sp>
      <p:sp>
        <p:nvSpPr>
          <p:cNvPr id="11" name="文本框 111"/>
          <p:cNvSpPr txBox="1"/>
          <p:nvPr/>
        </p:nvSpPr>
        <p:spPr>
          <a:xfrm>
            <a:off x="2185824" y="5878581"/>
            <a:ext cx="8640382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通信双方事先进行约定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D3FA83C-EB34-9A91-83D7-86A1DB6209A4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C1E71F08-2A5C-3DAD-274B-AF1D2B5F72BF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9EB07357-8C23-F1BB-E217-CF8099557F00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659D0AC6-A215-565C-65CA-338B7FD70138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BD775A61-CD10-E3C1-6D51-501A3726A553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FA0C0D04-ED93-2EC6-8ABF-FF9F38B7AA42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B2B2A50-C2C6-E48D-F3BB-F3467BB48620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47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057067" y="2396005"/>
            <a:ext cx="8640576" cy="96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学生活动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：（体验信息传输中的编码解码）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6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编码解码辅助工具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软件，完成编码转换操作。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3A225C1-15C3-DDC6-6402-95825D2D3923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4821D68-64F1-7DDD-9308-35FD613312E9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237BC8DF-6ADE-B054-7BD9-7C6E7300D276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040AF99D-F908-7CBB-2528-C4DEA533FDBA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40341A04-612C-5B1B-CB56-27E0B9190F48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63DD266-195F-5C25-E8FC-984C95FF6E19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384144D-CC2F-7B71-0EEB-723835A27326}"/>
              </a:ext>
            </a:extLst>
          </p:cNvPr>
          <p:cNvSpPr txBox="1"/>
          <p:nvPr/>
        </p:nvSpPr>
        <p:spPr>
          <a:xfrm>
            <a:off x="6144535" y="6272665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E21FC43-A440-CD5B-351D-6BD3726FA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442" y="3632327"/>
            <a:ext cx="5553116" cy="216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7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97947" y="277946"/>
            <a:ext cx="3934982" cy="57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 dirty="0">
                <a:latin typeface="黑体" panose="02010609060101010101" pitchFamily="49" charset="-122"/>
                <a:ea typeface="黑体" panose="02010609060101010101" pitchFamily="49" charset="-122"/>
              </a:rPr>
              <a:t>课  学习内容</a:t>
            </a:r>
            <a:endParaRPr lang="en-US" altLang="zh-CN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985429" y="2030000"/>
            <a:ext cx="10221142" cy="420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720000">
              <a:lnSpc>
                <a:spcPts val="36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活动规则：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一位同学扮演发送者，使用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编码解码辅助工具</a:t>
            </a: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软件，选择第二项或全部两项进行编码。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把字符转成十进制数   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把十进制数转成二进制数</a:t>
            </a: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其他人拿到二进制数后，选择第一项或全部两项进行解码。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把二进制数转成十进制数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把十进制数转成字符</a:t>
            </a:r>
          </a:p>
          <a:p>
            <a:pPr indent="720000">
              <a:lnSpc>
                <a:spcPts val="36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(3) </a:t>
            </a: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询问发送者的意图，大家按同一规则解码，看看能否得到相同结果。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0A811-5AB3-2BB9-0AAC-DA99A272E429}"/>
              </a:ext>
            </a:extLst>
          </p:cNvPr>
          <p:cNvGrpSpPr/>
          <p:nvPr/>
        </p:nvGrpSpPr>
        <p:grpSpPr>
          <a:xfrm>
            <a:off x="4507277" y="1273164"/>
            <a:ext cx="3177445" cy="855182"/>
            <a:chOff x="2796635" y="1416337"/>
            <a:chExt cx="3177445" cy="855182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A4C10CB6-A2D2-3A4E-09DF-5CA4F2025C6B}"/>
                </a:ext>
              </a:extLst>
            </p:cNvPr>
            <p:cNvCxnSpPr>
              <a:cxnSpLocks/>
            </p:cNvCxnSpPr>
            <p:nvPr/>
          </p:nvCxnSpPr>
          <p:spPr>
            <a:xfrm>
              <a:off x="3359346" y="2083950"/>
              <a:ext cx="2614734" cy="0"/>
            </a:xfrm>
            <a:prstGeom prst="line">
              <a:avLst/>
            </a:prstGeom>
            <a:ln w="12700">
              <a:solidFill>
                <a:srgbClr val="0143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23CAC8F9-BA81-DDC7-4099-C1CD76ADF8B4}"/>
                </a:ext>
              </a:extLst>
            </p:cNvPr>
            <p:cNvGrpSpPr/>
            <p:nvPr/>
          </p:nvGrpSpPr>
          <p:grpSpPr>
            <a:xfrm>
              <a:off x="2796635" y="1801906"/>
              <a:ext cx="445481" cy="469613"/>
              <a:chOff x="2121873" y="1511588"/>
              <a:chExt cx="445481" cy="469613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69E68BC2-5A5A-93C8-5B77-3E81272AB6E5}"/>
                  </a:ext>
                </a:extLst>
              </p:cNvPr>
              <p:cNvSpPr/>
              <p:nvPr/>
            </p:nvSpPr>
            <p:spPr>
              <a:xfrm>
                <a:off x="2121873" y="1511588"/>
                <a:ext cx="363415" cy="363415"/>
              </a:xfrm>
              <a:prstGeom prst="rect">
                <a:avLst/>
              </a:prstGeom>
              <a:solidFill>
                <a:srgbClr val="0143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357E355E-F4C7-5407-CB02-EDE94956FE7C}"/>
                  </a:ext>
                </a:extLst>
              </p:cNvPr>
              <p:cNvSpPr/>
              <p:nvPr/>
            </p:nvSpPr>
            <p:spPr>
              <a:xfrm>
                <a:off x="2321171" y="1735018"/>
                <a:ext cx="246183" cy="246183"/>
              </a:xfrm>
              <a:prstGeom prst="rect">
                <a:avLst/>
              </a:prstGeom>
              <a:solidFill>
                <a:srgbClr val="01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A82F3EA-4A62-7F8B-99B2-5D15633D6F51}"/>
                </a:ext>
              </a:extLst>
            </p:cNvPr>
            <p:cNvSpPr txBox="1"/>
            <p:nvPr/>
          </p:nvSpPr>
          <p:spPr>
            <a:xfrm>
              <a:off x="3359347" y="1416337"/>
              <a:ext cx="261473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一、网络协议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6087A04B-97E5-C56B-6500-CC849C9B3C46}"/>
              </a:ext>
            </a:extLst>
          </p:cNvPr>
          <p:cNvSpPr txBox="1"/>
          <p:nvPr/>
        </p:nvSpPr>
        <p:spPr>
          <a:xfrm>
            <a:off x="6144535" y="6261017"/>
            <a:ext cx="6006748" cy="55167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新课标</a:t>
            </a:r>
            <a:r>
              <a:rPr lang="zh-CN"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教学</a:t>
            </a:r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资源本地化建设 </a:t>
            </a:r>
            <a:endParaRPr lang="zh-CN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algn="ctr"/>
            <a:r>
              <a:rPr sz="1600" b="1" cap="all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广东省基础教育初中信息技术学科教研基地(湛江) 研究成果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  <a:p>
            <a:pPr algn="ctr"/>
            <a:endParaRPr lang="zh-CN" altLang="en-US" sz="1600" b="1" cap="all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103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c0YTk1OWZkYWI5NWU2M2ZjOTE3MmJhZmUxOWNmNTEifQ=="/>
  <p:tag name="KSO_WPP_MARK_KEY" val="44ba1072-1075-4e13-9a3e-87df41c6d8d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MEDIACOVER_STYLEID" val="1"/>
  <p:tag name="KSO_WM_UNIT_MEDIACOVER_TEXTSTATE" val="0"/>
  <p:tag name="KSO_WM_UNIT_MEDIACOVER_BTN_STATE" val="1"/>
  <p:tag name="KSO_WM_UNIT_MEDIACOVER_BTN_POS" val="c"/>
  <p:tag name="KSO_WM_UNIT_MEDIACOVER_BTN_STYLE" val="ee0bc779c1f3d7f3e90c96344320e69a"/>
  <p:tag name="KSO_WM_UNIT_MEDIACOVER_RGB" val="000000"/>
  <p:tag name="KSO_WM_UNIT_MEDIACOVER_TRANSPARENCY" val="0.5"/>
  <p:tag name="KSO_WM_UNIT_MEDIACOVER_TEXT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228677_3*n_h_i*1_1_1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3"/>
  <p:tag name="KSO_WM_UNIT_ID" val="diagram20228677_3*n_h_h_i*1_2_3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" val="5"/>
  <p:tag name="KSO_WM_UNI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3"/>
  <p:tag name="KSO_WM_UNIT_ID" val="diagram20228677_3*n_h_h_i*1_2_1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" val="5"/>
  <p:tag name="KSO_WM_UNI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2"/>
  <p:tag name="KSO_WM_UNIT_ID" val="diagram20228677_3*n_h_i*1_1_2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3"/>
  <p:tag name="KSO_WM_UNIT_ID" val="diagram20228677_3*n_h_i*1_1_3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4"/>
  <p:tag name="KSO_WM_UNIT_ID" val="diagram20228677_3*n_h_i*1_1_4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5"/>
  <p:tag name="KSO_WM_UNIT_ID" val="diagram20228677_3*n_h_i*1_1_5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1228</Words>
  <Application>Microsoft Office PowerPoint</Application>
  <PresentationFormat>宽屏</PresentationFormat>
  <Paragraphs>194</Paragraphs>
  <Slides>22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等线</vt:lpstr>
      <vt:lpstr>华文楷体</vt:lpstr>
      <vt:lpstr>江城圆体 400W</vt:lpstr>
      <vt:lpstr>Arial</vt:lpstr>
      <vt:lpstr>Calibri</vt:lpstr>
      <vt:lpstr>Times New Roman</vt:lpstr>
      <vt:lpstr>黑体</vt:lpstr>
      <vt:lpstr>楷体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陈伟玲</dc:creator>
  <cp:lastModifiedBy>Donny YU</cp:lastModifiedBy>
  <cp:revision>247</cp:revision>
  <cp:lastPrinted>2024-05-08T05:37:38Z</cp:lastPrinted>
  <dcterms:created xsi:type="dcterms:W3CDTF">2020-02-05T11:17:00Z</dcterms:created>
  <dcterms:modified xsi:type="dcterms:W3CDTF">2024-10-12T04:04:11Z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BCF2C708CAAE4A07B15406F23DD225A8_12</vt:lpwstr>
  </property>
  <property fmtid="{D5CDD505-2E9C-101B-9397-08002B2CF9AE}" pid="3" name="KSOProductBuildVer">
    <vt:lpwstr>2052-11.1.0.14309</vt:lpwstr>
  </property>
</Properties>
</file>