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mp4" ContentType="vide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87" r:id="rId3"/>
    <p:sldId id="258" r:id="rId4"/>
    <p:sldId id="319" r:id="rId6"/>
    <p:sldId id="260" r:id="rId7"/>
    <p:sldId id="304" r:id="rId8"/>
    <p:sldId id="272" r:id="rId9"/>
    <p:sldId id="305" r:id="rId10"/>
    <p:sldId id="309" r:id="rId11"/>
    <p:sldId id="310" r:id="rId12"/>
    <p:sldId id="335" r:id="rId13"/>
    <p:sldId id="306" r:id="rId14"/>
    <p:sldId id="307" r:id="rId15"/>
    <p:sldId id="311" r:id="rId16"/>
    <p:sldId id="313" r:id="rId17"/>
    <p:sldId id="312" r:id="rId18"/>
    <p:sldId id="314" r:id="rId19"/>
    <p:sldId id="315" r:id="rId20"/>
    <p:sldId id="317" r:id="rId21"/>
    <p:sldId id="336" r:id="rId22"/>
    <p:sldId id="318"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4AA3"/>
    <a:srgbClr val="0456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3.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A540E3B-F9C0-48B6-A129-4D327DD30658}" type="slidenum">
              <a:rPr kumimoji="0" lang="zh-CN" altLang="en-US" sz="13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3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no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685A6CA-0CF8-4C0F-A4EF-5C6C0D45FAA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E8A902-E013-4FF5-9CBD-78113C784026}"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userDrawn="1"/>
        </p:nvSpPr>
        <p:spPr>
          <a:xfrm>
            <a:off x="431800" y="365125"/>
            <a:ext cx="2133600" cy="714375"/>
          </a:xfrm>
          <a:prstGeom prst="rect">
            <a:avLst/>
          </a:prstGeom>
          <a:noFill/>
        </p:spPr>
        <p:txBody>
          <a:bodyPr wrap="square" rtlCol="0">
            <a:spAutoFit/>
          </a:bodyPr>
          <a:lstStyle/>
          <a:p>
            <a:endParaRPr lang="zh-CN" altLang="en-US" dirty="0"/>
          </a:p>
        </p:txBody>
      </p:sp>
      <p:sp>
        <p:nvSpPr>
          <p:cNvPr id="3" name="矩形 2"/>
          <p:cNvSpPr/>
          <p:nvPr userDrawn="1"/>
        </p:nvSpPr>
        <p:spPr>
          <a:xfrm>
            <a:off x="5278120" y="159385"/>
            <a:ext cx="6773545" cy="630555"/>
          </a:xfrm>
          <a:prstGeom prst="rect">
            <a:avLst/>
          </a:prstGeom>
          <a:solidFill>
            <a:srgbClr val="3B5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400" b="1"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4" name="矩形 3"/>
          <p:cNvSpPr/>
          <p:nvPr userDrawn="1"/>
        </p:nvSpPr>
        <p:spPr>
          <a:xfrm>
            <a:off x="5278120" y="6329680"/>
            <a:ext cx="6773545" cy="528320"/>
          </a:xfrm>
          <a:prstGeom prst="rect">
            <a:avLst/>
          </a:prstGeom>
          <a:solidFill>
            <a:srgbClr val="3B5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r">
              <a:lnSpc>
                <a:spcPct val="100000"/>
              </a:lnSpc>
            </a:pPr>
            <a:r>
              <a:rPr sz="1200" b="1"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rPr>
              <a:t>新课标教学资源本地化建设</a:t>
            </a:r>
            <a:endParaRPr lang="en-US" sz="1200" b="1"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a:p>
            <a:pPr algn="r">
              <a:lnSpc>
                <a:spcPct val="100000"/>
              </a:lnSpc>
            </a:pPr>
            <a:r>
              <a:rPr lang="zh-CN" sz="12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广东省基础教育初中信息技术学科教研基地(湛江)</a:t>
            </a:r>
            <a:r>
              <a:rPr lang="en-US" altLang="zh-CN" sz="12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12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研究成果</a:t>
            </a:r>
            <a:endParaRPr lang="zh-CN" altLang="en-US" sz="1200" b="1"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7820025" y="159385"/>
            <a:ext cx="4130040" cy="630555"/>
          </a:xfrm>
          <a:prstGeom prst="rect">
            <a:avLst/>
          </a:prstGeom>
          <a:solidFill>
            <a:srgbClr val="3B5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200" dirty="0">
                <a:latin typeface="微软雅黑" panose="020B0503020204020204" charset="-122"/>
                <a:ea typeface="微软雅黑" panose="020B0503020204020204" charset="-122"/>
                <a:sym typeface="+mn-ea"/>
              </a:rPr>
              <a:t>义务教育信息科技课程资源</a:t>
            </a:r>
            <a:endParaRPr lang="zh-CN" altLang="en-US" sz="2200" dirty="0">
              <a:latin typeface="微软雅黑" panose="020B0503020204020204" charset="-122"/>
              <a:ea typeface="微软雅黑" panose="020B0503020204020204" charset="-122"/>
            </a:endParaRPr>
          </a:p>
        </p:txBody>
      </p:sp>
      <p:sp>
        <p:nvSpPr>
          <p:cNvPr id="2" name="矩形 1"/>
          <p:cNvSpPr/>
          <p:nvPr userDrawn="1"/>
        </p:nvSpPr>
        <p:spPr>
          <a:xfrm>
            <a:off x="5278120" y="159385"/>
            <a:ext cx="6773545" cy="630555"/>
          </a:xfrm>
          <a:prstGeom prst="rect">
            <a:avLst/>
          </a:prstGeom>
          <a:solidFill>
            <a:srgbClr val="3B5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r"/>
            <a:endParaRPr lang="en-US" sz="1400" b="1"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5A6CA-0CF8-4C0F-A4EF-5C6C0D45FAA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8A902-E013-4FF5-9CBD-78113C78402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lnSpc>
          <a:spcPct val="90000"/>
        </a:lnSpc>
        <a:spcBef>
          <a:spcPct val="0"/>
        </a:spcBef>
        <a:buNone/>
        <a:defRPr sz="34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楷体" panose="02010600040101010101" pitchFamily="2" charset="-122"/>
          <a:ea typeface="华文楷体"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楷体" panose="02010600040101010101" pitchFamily="2" charset="-122"/>
          <a:ea typeface="华文楷体"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楷体" panose="02010600040101010101" pitchFamily="2" charset="-122"/>
          <a:ea typeface="华文楷体"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楷体" panose="02010600040101010101" pitchFamily="2" charset="-122"/>
          <a:ea typeface="华文楷体"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楷体" panose="02010600040101010101" pitchFamily="2" charset="-122"/>
          <a:ea typeface="华文楷体"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2.xml"/><Relationship Id="rId2" Type="http://schemas.microsoft.com/office/2007/relationships/media" Target="../media/media1.mp4"/><Relationship Id="rId1" Type="http://schemas.openxmlformats.org/officeDocument/2006/relationships/video" Target="../media/media1.mp4"/></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6350" y="2274570"/>
            <a:ext cx="12198350" cy="2451100"/>
          </a:xfrm>
          <a:prstGeom prst="rect">
            <a:avLst/>
          </a:prstGeom>
          <a:solidFill>
            <a:srgbClr val="034A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65000"/>
                </a:schemeClr>
              </a:solidFill>
            </a:endParaRPr>
          </a:p>
        </p:txBody>
      </p:sp>
      <p:sp>
        <p:nvSpPr>
          <p:cNvPr id="6" name="矩形 259"/>
          <p:cNvSpPr>
            <a:spLocks noChangeArrowheads="1"/>
          </p:cNvSpPr>
          <p:nvPr/>
        </p:nvSpPr>
        <p:spPr bwMode="auto">
          <a:xfrm>
            <a:off x="1784350" y="2759710"/>
            <a:ext cx="8616950" cy="61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sz="4000" b="1" cap="all" dirty="0" smtClean="0">
                <a:solidFill>
                  <a:schemeClr val="bg1"/>
                </a:solidFill>
                <a:latin typeface="Arial" panose="020B0604020202020204" pitchFamily="34" charset="0"/>
                <a:cs typeface="Arial" panose="020B0604020202020204" pitchFamily="34" charset="0"/>
              </a:rPr>
              <a:t>新课标</a:t>
            </a:r>
            <a:r>
              <a:rPr lang="zh-CN" sz="4000" b="1" cap="all" dirty="0" smtClean="0">
                <a:solidFill>
                  <a:schemeClr val="bg1"/>
                </a:solidFill>
                <a:latin typeface="Arial" panose="020B0604020202020204" pitchFamily="34" charset="0"/>
                <a:cs typeface="Arial" panose="020B0604020202020204" pitchFamily="34" charset="0"/>
              </a:rPr>
              <a:t>教学</a:t>
            </a:r>
            <a:r>
              <a:rPr sz="4000" b="1" cap="all" dirty="0" smtClean="0">
                <a:solidFill>
                  <a:schemeClr val="bg1"/>
                </a:solidFill>
                <a:latin typeface="Arial" panose="020B0604020202020204" pitchFamily="34" charset="0"/>
                <a:cs typeface="Arial" panose="020B0604020202020204" pitchFamily="34" charset="0"/>
              </a:rPr>
              <a:t>资源本地化建设 </a:t>
            </a:r>
            <a:r>
              <a:rPr lang="zh-CN" sz="4000" b="1" cap="all" dirty="0" smtClean="0">
                <a:solidFill>
                  <a:schemeClr val="bg1"/>
                </a:solidFill>
                <a:latin typeface="Arial" panose="020B0604020202020204" pitchFamily="34" charset="0"/>
                <a:cs typeface="Arial" panose="020B0604020202020204" pitchFamily="34" charset="0"/>
              </a:rPr>
              <a:t>（</a:t>
            </a:r>
            <a:r>
              <a:rPr sz="4000" b="1" cap="all" dirty="0" smtClean="0">
                <a:solidFill>
                  <a:schemeClr val="bg1"/>
                </a:solidFill>
                <a:latin typeface="Arial" panose="020B0604020202020204" pitchFamily="34" charset="0"/>
                <a:cs typeface="Arial" panose="020B0604020202020204" pitchFamily="34" charset="0"/>
              </a:rPr>
              <a:t>七年级</a:t>
            </a:r>
            <a:r>
              <a:rPr lang="zh-CN" sz="4000" b="1" cap="all" dirty="0" smtClean="0">
                <a:solidFill>
                  <a:schemeClr val="bg1"/>
                </a:solidFill>
                <a:latin typeface="Arial" panose="020B0604020202020204" pitchFamily="34" charset="0"/>
                <a:cs typeface="Arial" panose="020B0604020202020204" pitchFamily="34" charset="0"/>
              </a:rPr>
              <a:t>）</a:t>
            </a:r>
            <a:endParaRPr lang="zh-CN" sz="4000" b="1" cap="all" dirty="0" smtClean="0">
              <a:solidFill>
                <a:schemeClr val="bg1"/>
              </a:solidFill>
              <a:latin typeface="Arial" panose="020B0604020202020204" pitchFamily="34" charset="0"/>
              <a:cs typeface="Arial" panose="020B0604020202020204" pitchFamily="34" charset="0"/>
            </a:endParaRPr>
          </a:p>
        </p:txBody>
      </p:sp>
      <p:pic>
        <p:nvPicPr>
          <p:cNvPr id="8" name="图片 7" descr="F:\桌面文件\基地网站建设\基地答辩\基地logo.png基地logo"/>
          <p:cNvPicPr>
            <a:picLocks noChangeAspect="1"/>
          </p:cNvPicPr>
          <p:nvPr/>
        </p:nvPicPr>
        <p:blipFill>
          <a:blip r:embed="rId1"/>
          <a:srcRect l="13335" t="11208" r="12932" b="23356"/>
          <a:stretch>
            <a:fillRect/>
          </a:stretch>
        </p:blipFill>
        <p:spPr>
          <a:xfrm>
            <a:off x="158750" y="88265"/>
            <a:ext cx="3198495" cy="1360170"/>
          </a:xfrm>
          <a:prstGeom prst="rect">
            <a:avLst/>
          </a:prstGeom>
        </p:spPr>
      </p:pic>
      <p:sp>
        <p:nvSpPr>
          <p:cNvPr id="9" name="矩形 8"/>
          <p:cNvSpPr/>
          <p:nvPr/>
        </p:nvSpPr>
        <p:spPr>
          <a:xfrm flipV="1">
            <a:off x="-6350" y="4827270"/>
            <a:ext cx="12198350" cy="108585"/>
          </a:xfrm>
          <a:prstGeom prst="rect">
            <a:avLst/>
          </a:prstGeom>
          <a:solidFill>
            <a:srgbClr val="034A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65000"/>
                </a:schemeClr>
              </a:solidFill>
            </a:endParaRPr>
          </a:p>
        </p:txBody>
      </p:sp>
      <p:sp>
        <p:nvSpPr>
          <p:cNvPr id="10" name="Content Placeholder 2"/>
          <p:cNvSpPr txBox="1"/>
          <p:nvPr>
            <p:custDataLst>
              <p:tags r:id="rId2"/>
            </p:custDataLst>
          </p:nvPr>
        </p:nvSpPr>
        <p:spPr>
          <a:xfrm>
            <a:off x="2151380" y="3979545"/>
            <a:ext cx="7307580" cy="373380"/>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sz="20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广东省基础教育初中信息技术学科教研基地(湛江)</a:t>
            </a:r>
            <a:r>
              <a:rPr lang="en-US" altLang="zh-CN" sz="20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研究成果</a:t>
            </a:r>
            <a:endParaRPr lang="zh-CN" altLang="en-US" sz="2000" b="1" dirty="0">
              <a:solidFill>
                <a:schemeClr val="bg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13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6"/>
                                        </p:tgtEl>
                                      </p:cBhvr>
                                    </p:animEffect>
                                    <p:animScale>
                                      <p:cBhvr>
                                        <p:cTn id="1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tcp和udp的区别">
            <a:hlinkClick r:id="" action="ppaction://media"/>
          </p:cNvPr>
          <p:cNvPicPr/>
          <p:nvPr>
            <a:videoFile r:link="rId1"/>
            <p:extLst>
              <p:ext uri="{DAA4B4D4-6D71-4841-9C94-3DE7FCFB9230}">
                <p14:media xmlns:p14="http://schemas.microsoft.com/office/powerpoint/2010/main" r:embed="rId2"/>
              </p:ext>
            </p:extLst>
            <p:custDataLst>
              <p:tags r:id="rId3"/>
            </p:custDataLst>
          </p:nvPr>
        </p:nvPicPr>
        <p:blipFill>
          <a:blip r:embed="rId4"/>
          <a:stretch>
            <a:fillRect/>
          </a:stretch>
        </p:blipFill>
        <p:spPr>
          <a:xfrm>
            <a:off x="1796415" y="953135"/>
            <a:ext cx="8758555" cy="5003165"/>
          </a:xfrm>
          <a:prstGeom prst="rect">
            <a:avLst/>
          </a:prstGeom>
        </p:spPr>
      </p:pic>
      <p:sp>
        <p:nvSpPr>
          <p:cNvPr id="3" name="文本框 2"/>
          <p:cNvSpPr txBox="1"/>
          <p:nvPr/>
        </p:nvSpPr>
        <p:spPr>
          <a:xfrm>
            <a:off x="4144010" y="273050"/>
            <a:ext cx="4064000" cy="521970"/>
          </a:xfrm>
          <a:prstGeom prst="rect">
            <a:avLst/>
          </a:prstGeom>
          <a:noFill/>
        </p:spPr>
        <p:txBody>
          <a:bodyPr wrap="square" rtlCol="0">
            <a:spAutoFit/>
          </a:bodyPr>
          <a:p>
            <a:pPr algn="ctr"/>
            <a:r>
              <a:rPr lang="en-US" altLang="zh-CN" sz="280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TCP</a:t>
            </a:r>
            <a:r>
              <a:rPr lang="zh-CN" altLang="en-US" sz="280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与</a:t>
            </a:r>
            <a:r>
              <a:rPr lang="en-US" altLang="zh-CN" sz="280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UDP</a:t>
            </a:r>
            <a:r>
              <a:rPr lang="zh-CN" altLang="en-US" sz="280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的传输方式</a:t>
            </a:r>
            <a:endParaRPr lang="zh-CN" altLang="en-US" sz="280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iming>
    <p:tnLst>
      <p:par>
        <p:cTn id="1" dur="indefinite" restart="never" nodeType="tmRoot">
          <p:childTnLst>
            <p:video fullScrn="0">
              <p:cMediaNode>
                <p:cTn id="2" fill="hold" display="1">
                  <p:stCondLst>
                    <p:cond delay="indefinite"/>
                  </p:stCondLst>
                </p:cTn>
                <p:tgtEl>
                  <p:spTgt spid="2"/>
                </p:tgtEl>
              </p:cMediaNode>
            </p:vide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3190" y="252095"/>
            <a:ext cx="4064000" cy="460375"/>
          </a:xfrm>
          <a:prstGeom prst="rect">
            <a:avLst/>
          </a:prstGeom>
          <a:noFill/>
        </p:spPr>
        <p:txBody>
          <a:bodyPr wrap="square" rtlCol="0">
            <a:spAutoFit/>
          </a:bodyPr>
          <a:p>
            <a:r>
              <a:rPr lang="en-US" altLang="zh-CN" sz="2400">
                <a:solidFill>
                  <a:schemeClr val="bg1"/>
                </a:solidFill>
                <a:latin typeface="黑体" panose="02010609060101010101" pitchFamily="49" charset="-122"/>
                <a:ea typeface="黑体" panose="02010609060101010101" pitchFamily="49" charset="-122"/>
                <a:cs typeface="黑体" panose="02010609060101010101" pitchFamily="49" charset="-122"/>
              </a:rPr>
              <a:t>TCP</a:t>
            </a:r>
            <a:r>
              <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rPr>
              <a:t>协议</a:t>
            </a:r>
            <a:endPar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214630" y="1590040"/>
            <a:ext cx="6979285" cy="2399665"/>
          </a:xfrm>
          <a:prstGeom prst="rect">
            <a:avLst/>
          </a:prstGeom>
          <a:noFill/>
        </p:spPr>
        <p:txBody>
          <a:bodyPr wrap="square" rtlCol="0" anchor="t">
            <a:spAutoFit/>
          </a:bodyPr>
          <a:p>
            <a:pPr indent="608330" algn="l">
              <a:lnSpc>
                <a:spcPts val="36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传输计算机文件时，非常重视传输的准确性，如果传输过程中某个数据包出现了问题，则必须重发，因为一个包出问题，会导致传输的其他数据也没法正常使用。面对这样的需求时，应采用可靠方式传输数据，对应的协议是</a:t>
            </a:r>
            <a:r>
              <a:rPr lang="en-US" altLang="zh-CN" sz="24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TCP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grpSp>
        <p:nvGrpSpPr>
          <p:cNvPr id="5" name="组合 4"/>
          <p:cNvGrpSpPr/>
          <p:nvPr/>
        </p:nvGrpSpPr>
        <p:grpSpPr>
          <a:xfrm>
            <a:off x="7376160" y="1256030"/>
            <a:ext cx="4330700" cy="3608705"/>
            <a:chOff x="11224" y="3353"/>
            <a:chExt cx="6820" cy="5683"/>
          </a:xfrm>
        </p:grpSpPr>
        <p:pic>
          <p:nvPicPr>
            <p:cNvPr id="4" name="图片 54"/>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11224" y="4274"/>
              <a:ext cx="6821" cy="3752"/>
            </a:xfrm>
            <a:prstGeom prst="rect">
              <a:avLst/>
            </a:prstGeom>
            <a:ln w="12700">
              <a:miter lim="400000"/>
              <a:headEnd/>
              <a:tailEnd/>
            </a:ln>
          </p:spPr>
        </p:pic>
        <p:sp>
          <p:nvSpPr>
            <p:cNvPr id="6" name="文本占位符 3"/>
            <p:cNvSpPr txBox="1"/>
            <p:nvPr/>
          </p:nvSpPr>
          <p:spPr>
            <a:xfrm>
              <a:off x="13458" y="3353"/>
              <a:ext cx="2353" cy="90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lumMod val="85000"/>
                      <a:lumOff val="1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lnSpc>
                  <a:spcPct val="150000"/>
                </a:lnSpc>
              </a:pPr>
              <a:r>
                <a:rPr lang="zh-CN" altLang="en-US" sz="2400" dirty="0">
                  <a:solidFill>
                    <a:schemeClr val="tx1"/>
                  </a:solidFill>
                  <a:latin typeface="楷体" panose="02010609060101010101" pitchFamily="49" charset="-122"/>
                  <a:ea typeface="楷体" panose="02010609060101010101" pitchFamily="49" charset="-122"/>
                </a:rPr>
                <a:t>传输文件</a:t>
              </a:r>
              <a:endParaRPr lang="en-US" altLang="zh-CN" sz="2400" dirty="0">
                <a:solidFill>
                  <a:schemeClr val="tx1"/>
                </a:solidFill>
                <a:latin typeface="楷体" panose="02010609060101010101" pitchFamily="49" charset="-122"/>
                <a:ea typeface="楷体" panose="02010609060101010101" pitchFamily="49" charset="-122"/>
              </a:endParaRPr>
            </a:p>
          </p:txBody>
        </p:sp>
        <p:sp>
          <p:nvSpPr>
            <p:cNvPr id="7" name="文本框 57"/>
            <p:cNvSpPr txBox="1"/>
            <p:nvPr/>
          </p:nvSpPr>
          <p:spPr>
            <a:xfrm>
              <a:off x="13536" y="8310"/>
              <a:ext cx="2197" cy="727"/>
            </a:xfrm>
            <a:prstGeom prst="rect">
              <a:avLst/>
            </a:prstGeom>
            <a:solidFill>
              <a:srgbClr val="F8CBAD"/>
            </a:solidFill>
            <a:ln w="12700">
              <a:miter lim="400000"/>
            </a:ln>
          </p:spPr>
          <p:txBody>
            <a:bodyPr wrap="square" lIns="45719" rIns="45719">
              <a:spAutoFit/>
            </a:bodyPr>
            <a:lstStyle>
              <a:lvl1pPr>
                <a:defRPr sz="3200" b="1">
                  <a:solidFill>
                    <a:srgbClr val="385724"/>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TC</a:t>
              </a:r>
              <a:r>
                <a:rPr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P</a:t>
              </a:r>
              <a:endParaRPr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6525" y="238760"/>
            <a:ext cx="4064000" cy="460375"/>
          </a:xfrm>
          <a:prstGeom prst="rect">
            <a:avLst/>
          </a:prstGeom>
          <a:noFill/>
        </p:spPr>
        <p:txBody>
          <a:bodyPr wrap="square" rtlCol="0">
            <a:spAutoFit/>
          </a:bodyPr>
          <a:p>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UDP</a:t>
            </a:r>
            <a:r>
              <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rPr>
              <a:t>协议</a:t>
            </a:r>
            <a:endPar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214630" y="1590040"/>
            <a:ext cx="6979285" cy="2399665"/>
          </a:xfrm>
          <a:prstGeom prst="rect">
            <a:avLst/>
          </a:prstGeom>
          <a:noFill/>
        </p:spPr>
        <p:txBody>
          <a:bodyPr wrap="square" rtlCol="0" anchor="t">
            <a:spAutoFit/>
          </a:bodyPr>
          <a:p>
            <a:pPr indent="608330" algn="l">
              <a:lnSpc>
                <a:spcPts val="36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视频直播时，需要快速传输数据，如果传输过程中某个数据包出现了问题，也不需要重发，因为直播内容已经变了，重发没有意义。面对这样的需求时，可以采用不可靠方式传输数据，对应的协议是</a:t>
            </a:r>
            <a:r>
              <a:rPr lang="en-US" altLang="zh-CN" sz="24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UDP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grpSp>
        <p:nvGrpSpPr>
          <p:cNvPr id="13" name="组合 12"/>
          <p:cNvGrpSpPr/>
          <p:nvPr/>
        </p:nvGrpSpPr>
        <p:grpSpPr>
          <a:xfrm>
            <a:off x="7876540" y="1550035"/>
            <a:ext cx="3383280" cy="3519805"/>
            <a:chOff x="11901" y="3640"/>
            <a:chExt cx="5328" cy="5543"/>
          </a:xfrm>
        </p:grpSpPr>
        <p:sp>
          <p:nvSpPr>
            <p:cNvPr id="9" name="文本占位符 3"/>
            <p:cNvSpPr txBox="1"/>
            <p:nvPr/>
          </p:nvSpPr>
          <p:spPr>
            <a:xfrm>
              <a:off x="13355" y="3640"/>
              <a:ext cx="2421" cy="79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lumMod val="85000"/>
                      <a:lumOff val="1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lnSpc>
                  <a:spcPct val="150000"/>
                </a:lnSpc>
              </a:pPr>
              <a:r>
                <a:rPr lang="zh-CN" altLang="en-US" sz="2400" dirty="0">
                  <a:latin typeface="楷体" panose="02010609060101010101" pitchFamily="49" charset="-122"/>
                  <a:ea typeface="楷体" panose="02010609060101010101" pitchFamily="49" charset="-122"/>
                </a:rPr>
                <a:t>视频直播</a:t>
              </a:r>
              <a:endParaRPr lang="en-US" altLang="zh-CN" sz="2400" dirty="0">
                <a:latin typeface="楷体" panose="02010609060101010101" pitchFamily="49" charset="-122"/>
                <a:ea typeface="楷体" panose="02010609060101010101" pitchFamily="49" charset="-122"/>
              </a:endParaRPr>
            </a:p>
          </p:txBody>
        </p:sp>
        <p:sp>
          <p:nvSpPr>
            <p:cNvPr id="10" name="文本框 57"/>
            <p:cNvSpPr txBox="1"/>
            <p:nvPr/>
          </p:nvSpPr>
          <p:spPr>
            <a:xfrm>
              <a:off x="13640" y="8457"/>
              <a:ext cx="2197" cy="727"/>
            </a:xfrm>
            <a:prstGeom prst="rect">
              <a:avLst/>
            </a:prstGeom>
            <a:solidFill>
              <a:srgbClr val="F8CBAD"/>
            </a:solidFill>
            <a:ln w="12700">
              <a:miter lim="400000"/>
            </a:ln>
          </p:spPr>
          <p:txBody>
            <a:bodyPr wrap="square" lIns="45719" rIns="45719">
              <a:spAutoFit/>
            </a:bodyPr>
            <a:lstStyle>
              <a:lvl1pPr>
                <a:defRPr sz="3200" b="1">
                  <a:solidFill>
                    <a:srgbClr val="385724"/>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UD</a:t>
              </a:r>
              <a:r>
                <a:rPr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P</a:t>
              </a:r>
              <a:endParaRPr sz="2400" b="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11901" y="4656"/>
              <a:ext cx="5328" cy="3574"/>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图片包含 图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981027" y="1905693"/>
            <a:ext cx="4231129" cy="3354042"/>
          </a:xfrm>
          <a:prstGeom prst="rect">
            <a:avLst/>
          </a:prstGeom>
        </p:spPr>
      </p:pic>
      <p:sp>
        <p:nvSpPr>
          <p:cNvPr id="2" name="文本框 1"/>
          <p:cNvSpPr txBox="1"/>
          <p:nvPr/>
        </p:nvSpPr>
        <p:spPr>
          <a:xfrm>
            <a:off x="433070" y="292735"/>
            <a:ext cx="4064000" cy="460375"/>
          </a:xfrm>
          <a:prstGeom prst="rect">
            <a:avLst/>
          </a:prstGeom>
          <a:noFill/>
        </p:spPr>
        <p:txBody>
          <a:bodyPr wrap="square" rtlCol="0">
            <a:spAutoFit/>
          </a:bodyPr>
          <a:p>
            <a:r>
              <a:rPr lang="en-US" altLang="zh-CN" sz="2400">
                <a:solidFill>
                  <a:schemeClr val="bg1"/>
                </a:solidFill>
                <a:latin typeface="黑体" panose="02010609060101010101" pitchFamily="49" charset="-122"/>
                <a:ea typeface="黑体" panose="02010609060101010101" pitchFamily="49" charset="-122"/>
                <a:cs typeface="黑体" panose="02010609060101010101" pitchFamily="49" charset="-122"/>
              </a:rPr>
              <a:t>TCP</a:t>
            </a:r>
            <a:r>
              <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rPr>
              <a:t>与</a:t>
            </a:r>
            <a:r>
              <a:rPr lang="en-US" altLang="zh-CN" sz="2400">
                <a:solidFill>
                  <a:schemeClr val="bg1"/>
                </a:solidFill>
                <a:latin typeface="黑体" panose="02010609060101010101" pitchFamily="49" charset="-122"/>
                <a:ea typeface="黑体" panose="02010609060101010101" pitchFamily="49" charset="-122"/>
                <a:cs typeface="黑体" panose="02010609060101010101" pitchFamily="49" charset="-122"/>
              </a:rPr>
              <a:t>UDP</a:t>
            </a:r>
            <a:r>
              <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rPr>
              <a:t>的特点</a:t>
            </a:r>
            <a:endParaRPr lang="zh-CN" altLang="en-US" sz="240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939074" y="1480859"/>
            <a:ext cx="10511972" cy="572183"/>
          </a:xfrm>
          <a:prstGeom prst="rect">
            <a:avLst/>
          </a:prstGeom>
        </p:spPr>
        <p:txBody>
          <a:bodyPr/>
          <a:lstStyle>
            <a:lvl1pPr algn="ctr" defTabSz="914400" rtl="0" eaLnBrk="1" latinLnBrk="0" hangingPunct="1">
              <a:lnSpc>
                <a:spcPct val="90000"/>
              </a:lnSpc>
              <a:spcBef>
                <a:spcPct val="0"/>
              </a:spcBef>
              <a:buNone/>
              <a:defRPr sz="3400" kern="1200">
                <a:solidFill>
                  <a:schemeClr val="tx1"/>
                </a:solidFill>
                <a:latin typeface="黑体" panose="02010609060101010101" pitchFamily="49" charset="-122"/>
                <a:ea typeface="黑体" panose="02010609060101010101" pitchFamily="49" charset="-122"/>
                <a:cs typeface="+mj-cs"/>
              </a:defRPr>
            </a:lvl1pPr>
          </a:lstStyle>
          <a:p>
            <a:pPr algn="l">
              <a:lnSpc>
                <a:spcPts val="36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哪一边可用来代表可靠传输？哪一边代表的传输方式更适合视频直播？</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descr="图片包含 图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2543" y="2328691"/>
            <a:ext cx="5148686" cy="245511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270326" y="2328886"/>
            <a:ext cx="5078762" cy="245511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40030" y="277495"/>
            <a:ext cx="4064000" cy="460375"/>
          </a:xfrm>
          <a:prstGeom prst="rect">
            <a:avLst/>
          </a:prstGeom>
          <a:noFill/>
        </p:spPr>
        <p:txBody>
          <a:bodyPr wrap="square" rtlCol="0">
            <a:spAutoFit/>
          </a:bodyPr>
          <a:p>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TCP</a:t>
            </a: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与可靠传输</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文本框 2"/>
          <p:cNvSpPr txBox="1"/>
          <p:nvPr/>
        </p:nvSpPr>
        <p:spPr>
          <a:xfrm>
            <a:off x="463550" y="1065530"/>
            <a:ext cx="11287125" cy="1014730"/>
          </a:xfrm>
          <a:prstGeom prst="rect">
            <a:avLst/>
          </a:prstGeom>
          <a:noFill/>
        </p:spPr>
        <p:txBody>
          <a:bodyPr wrap="square" rtlCol="0" anchor="t">
            <a:spAutoFit/>
          </a:bodyPr>
          <a:p>
            <a:pPr indent="608330">
              <a:lnSpc>
                <a:spcPts val="36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握手机制用于确保通信双方已经建好了通信连接，这是实现可靠传输的前提。因此</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TCP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被称为</a:t>
            </a:r>
            <a:r>
              <a:rPr lang="zh-CN" altLang="en-US" sz="24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面向连接的协议</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，而</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UDP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不需要这个过程，是</a:t>
            </a:r>
            <a:r>
              <a:rPr lang="zh-CN" altLang="en-US" sz="24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面向无连接的协议</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3577671" y="2410078"/>
            <a:ext cx="4604856" cy="261759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55270" y="198755"/>
            <a:ext cx="4479925" cy="460375"/>
          </a:xfrm>
          <a:prstGeom prst="rect">
            <a:avLst/>
          </a:prstGeom>
          <a:noFill/>
        </p:spPr>
        <p:txBody>
          <a:bodyPr wrap="square" rtlCol="0">
            <a:spAutoFit/>
          </a:bodyPr>
          <a:p>
            <a:r>
              <a:rPr lang="zh-CN" altLang="en-US" sz="2400">
                <a:solidFill>
                  <a:schemeClr val="bg1"/>
                </a:solidFill>
                <a:latin typeface="黑体" panose="02010609060101010101" pitchFamily="49" charset="-122"/>
                <a:ea typeface="黑体" panose="02010609060101010101" pitchFamily="49" charset="-122"/>
              </a:rPr>
              <a:t>实验探究</a:t>
            </a:r>
            <a:endParaRPr lang="zh-CN" altLang="en-US" sz="240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637540" y="1029335"/>
            <a:ext cx="10346690" cy="2306955"/>
          </a:xfrm>
          <a:prstGeom prst="rect">
            <a:avLst/>
          </a:prstGeom>
          <a:noFill/>
        </p:spPr>
        <p:txBody>
          <a:bodyPr wrap="square" rtlCol="0" anchor="t">
            <a:spAutoFit/>
          </a:bodyPr>
          <a:p>
            <a:pPr>
              <a:lnSpc>
                <a:spcPct val="100000"/>
              </a:lnSpc>
            </a:pPr>
            <a:r>
              <a:rPr lang="zh-CN" altLang="en-US" sz="2400" b="1" dirty="0">
                <a:latin typeface="Times New Roman" panose="02020603050405020304" pitchFamily="18" charset="0"/>
                <a:ea typeface="楷体" panose="02010609060101010101" pitchFamily="49" charset="-122"/>
                <a:cs typeface="Times New Roman" panose="02020603050405020304" pitchFamily="18" charset="0"/>
                <a:sym typeface="+mn-ea"/>
              </a:rPr>
              <a:t>实验目的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观察</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TCP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的“三次握手”过程 </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00000"/>
              </a:lnSpc>
            </a:pPr>
            <a:r>
              <a:rPr lang="zh-CN" altLang="en-US" sz="2400" b="1" dirty="0">
                <a:latin typeface="Times New Roman" panose="02020603050405020304" pitchFamily="18" charset="0"/>
                <a:ea typeface="楷体" panose="02010609060101010101" pitchFamily="49" charset="-122"/>
                <a:cs typeface="Times New Roman" panose="02020603050405020304" pitchFamily="18" charset="0"/>
                <a:sym typeface="+mn-ea"/>
              </a:rPr>
              <a:t>        实验条件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可联网的计算机 、抓包软件</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00000"/>
              </a:lnSpc>
            </a:pPr>
            <a:r>
              <a:rPr lang="zh-CN" altLang="en-US" sz="2400" b="1" dirty="0">
                <a:latin typeface="Times New Roman" panose="02020603050405020304" pitchFamily="18" charset="0"/>
                <a:ea typeface="楷体" panose="02010609060101010101" pitchFamily="49" charset="-122"/>
                <a:cs typeface="Times New Roman" panose="02020603050405020304" pitchFamily="18" charset="0"/>
                <a:sym typeface="+mn-ea"/>
              </a:rPr>
              <a:t>        实验步骤</a:t>
            </a:r>
            <a:endParaRPr lang="en-US" altLang="zh-CN" sz="2400" b="1"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000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        1</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．启动抓包软件。 </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000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        2</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．浏览网站，然后分析抓取的数据包，进而分析出“三次握手”过程。</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000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        3.</a:t>
            </a:r>
            <a:r>
              <a:rPr lang="zh-CN" altLang="en-US" sz="2400" dirty="0">
                <a:latin typeface="楷体" panose="02010609060101010101" pitchFamily="49" charset="-122"/>
                <a:ea typeface="楷体" panose="02010609060101010101" pitchFamily="49" charset="-122"/>
                <a:sym typeface="+mn-ea"/>
              </a:rPr>
              <a:t>选择一个握手过程的数据包进行以下分析：</a:t>
            </a:r>
            <a:endPar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4" name="文本框 3"/>
          <p:cNvSpPr txBox="1"/>
          <p:nvPr/>
        </p:nvSpPr>
        <p:spPr>
          <a:xfrm>
            <a:off x="255270" y="3759835"/>
            <a:ext cx="11577955" cy="1603375"/>
          </a:xfrm>
          <a:prstGeom prst="rect">
            <a:avLst/>
          </a:prstGeom>
          <a:noFill/>
          <a:ln w="12700" cmpd="sng">
            <a:solidFill>
              <a:schemeClr val="accent1">
                <a:shade val="50000"/>
              </a:schemeClr>
            </a:solidFill>
            <a:prstDash val="sysDot"/>
          </a:ln>
        </p:spPr>
        <p:txBody>
          <a:bodyPr wrap="square" rtlCol="0" anchor="t">
            <a:noAutofit/>
          </a:bodyPr>
          <a:p>
            <a:pPr indent="608330">
              <a:lnSpc>
                <a:spcPct val="10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sym typeface="+mn-ea"/>
              </a:rPr>
              <a:t>1</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．本次握手过程请求是由</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altLang="zh-CN"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通过 </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端口发起的，目标是</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的             端口，带有</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标记。</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a:p>
            <a:pPr indent="608330">
              <a:lnSpc>
                <a:spcPct val="10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sym typeface="+mn-ea"/>
              </a:rPr>
              <a:t>2</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通过</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端口，对</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的 </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端口进行了响应，响应中带有</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altLang="zh-CN"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标记。</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a:p>
            <a:pPr indent="608330">
              <a:lnSpc>
                <a:spcPct val="10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sym typeface="+mn-ea"/>
              </a:rPr>
              <a:t>3</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通过</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端口向</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的  </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altLang="zh-CN"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端口发送了带有</a:t>
            </a:r>
            <a:r>
              <a:rPr lang="zh-CN" altLang="en-US" u="sng" dirty="0">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rPr>
              <a:t>标记的数据包，表示“三次握手”过程结束。</a:t>
            </a:r>
            <a:endParaRPr lang="zh-CN" altLang="en-US"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7320" y="203200"/>
            <a:ext cx="4837430" cy="460375"/>
          </a:xfrm>
          <a:prstGeom prst="rect">
            <a:avLst/>
          </a:prstGeom>
          <a:noFill/>
        </p:spPr>
        <p:txBody>
          <a:bodyPr wrap="square" rtlCol="0">
            <a:spAutoFit/>
          </a:bodyPr>
          <a:p>
            <a:r>
              <a:rPr lang="zh-CN" altLang="en-US" sz="2400">
                <a:solidFill>
                  <a:schemeClr val="bg1"/>
                </a:solidFill>
                <a:latin typeface="黑体" panose="02010609060101010101" pitchFamily="49" charset="-122"/>
                <a:ea typeface="黑体" panose="02010609060101010101" pitchFamily="49" charset="-122"/>
              </a:rPr>
              <a:t>实验说明</a:t>
            </a:r>
            <a:endParaRPr lang="zh-CN" altLang="en-US"/>
          </a:p>
        </p:txBody>
      </p:sp>
      <p:sp>
        <p:nvSpPr>
          <p:cNvPr id="3" name="文本框 2"/>
          <p:cNvSpPr txBox="1"/>
          <p:nvPr/>
        </p:nvSpPr>
        <p:spPr>
          <a:xfrm>
            <a:off x="146685" y="1118870"/>
            <a:ext cx="5949315" cy="1938020"/>
          </a:xfrm>
          <a:prstGeom prst="rect">
            <a:avLst/>
          </a:prstGeom>
          <a:noFill/>
        </p:spPr>
        <p:txBody>
          <a:bodyPr wrap="square" rtlCol="0" anchor="t">
            <a:spAutoFit/>
          </a:bodyPr>
          <a:p>
            <a:pPr indent="608330">
              <a:lnSpc>
                <a:spcPts val="3600"/>
              </a:lnSpc>
            </a:pPr>
            <a:r>
              <a:rPr lang="zh-CN" altLang="en-US" sz="2400" dirty="0">
                <a:latin typeface="楷体" panose="02010609060101010101" pitchFamily="49" charset="-122"/>
                <a:ea typeface="楷体" panose="02010609060101010101" pitchFamily="49" charset="-122"/>
                <a:sym typeface="+mn-ea"/>
              </a:rPr>
              <a:t>先安装配套资源中的</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网络嗅探器</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软件再进行实验时，应选定“三次握手”选项，打开百度搜索引擎或其他网站，观察</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网络嗅探器</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三次握手时获取的信息。</a:t>
            </a:r>
            <a:endParaRPr lang="zh-CN" altLang="en-US" sz="2400" dirty="0">
              <a:latin typeface="楷体" panose="02010609060101010101" pitchFamily="49" charset="-122"/>
              <a:ea typeface="楷体" panose="02010609060101010101" pitchFamily="49" charset="-122"/>
              <a:sym typeface="+mn-ea"/>
            </a:endParaRPr>
          </a:p>
        </p:txBody>
      </p:sp>
      <p:sp>
        <p:nvSpPr>
          <p:cNvPr id="4" name="文本框 3"/>
          <p:cNvSpPr txBox="1"/>
          <p:nvPr/>
        </p:nvSpPr>
        <p:spPr>
          <a:xfrm>
            <a:off x="464185" y="3429000"/>
            <a:ext cx="8325485" cy="2240915"/>
          </a:xfrm>
          <a:prstGeom prst="rect">
            <a:avLst/>
          </a:prstGeom>
          <a:noFill/>
        </p:spPr>
        <p:txBody>
          <a:bodyPr wrap="square" rtlCol="0">
            <a:noAutofit/>
          </a:bodyPr>
          <a:p>
            <a:pPr indent="457200" algn="just">
              <a:lnSpc>
                <a:spcPct val="150000"/>
              </a:lnSpc>
            </a:pP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举例：</a:t>
            </a:r>
            <a:endPar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indent="457200" algn="just">
              <a:lnSpc>
                <a:spcPct val="150000"/>
              </a:lnSpc>
            </a:pP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与 </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166.111.4.100 </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的三次握手过程： </a:t>
            </a:r>
            <a:endParaRPr lang="zh-CN" altLang="en-US" b="0" i="0" u="none" strike="noStrike" baseline="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457200" algn="just">
              <a:lnSpc>
                <a:spcPct val="150000"/>
              </a:lnSpc>
            </a:pP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．源</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10.50.16.181:61140</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目标</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166.111.4.100:443  </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标识：</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SYN </a:t>
            </a:r>
            <a:endParaRPr lang="zh-CN" altLang="en-US" b="0" i="0" u="none" strike="noStrike" baseline="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457200" algn="just">
              <a:lnSpc>
                <a:spcPct val="150000"/>
              </a:lnSpc>
            </a:pP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2</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．源</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166.111.4.100:443  </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目标</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10.50.16.181:61140</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标识：</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SYN ACK </a:t>
            </a:r>
            <a:endParaRPr lang="zh-CN" altLang="en-US" b="0" i="0" u="none" strike="noStrike" baseline="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457200" algn="just">
              <a:lnSpc>
                <a:spcPct val="150000"/>
              </a:lnSpc>
            </a:pP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3</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．源</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10.50.16.181:61140</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目标</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166.111.4.100:443</a:t>
            </a:r>
            <a:r>
              <a:rPr lang="zh-CN" altLang="en-US"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　  标识：</a:t>
            </a:r>
            <a:r>
              <a:rPr lang="en-US"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sym typeface="+mn-ea"/>
              </a:rPr>
              <a:t>ACK </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endParaRPr lang="zh-CN" altLang="en-US"/>
          </a:p>
        </p:txBody>
      </p:sp>
      <p:pic>
        <p:nvPicPr>
          <p:cNvPr id="5" name="图片 4"/>
          <p:cNvPicPr>
            <a:picLocks noChangeAspect="1"/>
          </p:cNvPicPr>
          <p:nvPr/>
        </p:nvPicPr>
        <p:blipFill>
          <a:blip r:embed="rId1"/>
          <a:stretch>
            <a:fillRect/>
          </a:stretch>
        </p:blipFill>
        <p:spPr>
          <a:xfrm>
            <a:off x="6096635" y="956945"/>
            <a:ext cx="5737225" cy="247205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016562" y="1280125"/>
            <a:ext cx="9871842" cy="3738652"/>
            <a:chOff x="1255081" y="2258910"/>
            <a:chExt cx="9871842" cy="3738652"/>
          </a:xfrm>
        </p:grpSpPr>
        <p:sp>
          <p:nvSpPr>
            <p:cNvPr id="12" name="Rectangle 10"/>
            <p:cNvSpPr>
              <a:spLocks noChangeArrowheads="1"/>
            </p:cNvSpPr>
            <p:nvPr/>
          </p:nvSpPr>
          <p:spPr bwMode="auto">
            <a:xfrm>
              <a:off x="1255081" y="2258910"/>
              <a:ext cx="9871842" cy="3738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indent="608330">
                <a:lnSpc>
                  <a:spcPts val="3600"/>
                </a:lnSpc>
              </a:pPr>
              <a:r>
                <a:rPr lang="zh-CN" altLang="en-US" sz="2400" b="1" dirty="0">
                  <a:latin typeface="楷体" panose="02010609060101010101" pitchFamily="49" charset="-122"/>
                  <a:ea typeface="楷体" panose="02010609060101010101" pitchFamily="49" charset="-122"/>
                </a:rPr>
                <a:t>实验结论</a:t>
              </a:r>
              <a:endParaRPr lang="zh-CN" altLang="en-US" sz="2400" b="1" dirty="0">
                <a:latin typeface="楷体" panose="02010609060101010101" pitchFamily="49" charset="-122"/>
                <a:ea typeface="楷体" panose="02010609060101010101" pitchFamily="49" charset="-122"/>
              </a:endParaRPr>
            </a:p>
            <a:p>
              <a:pPr indent="608330">
                <a:lnSpc>
                  <a:spcPts val="3600"/>
                </a:lnSpc>
              </a:pPr>
              <a:r>
                <a:rPr lang="zh-CN" altLang="en-US" sz="2400" dirty="0">
                  <a:latin typeface="楷体" panose="02010609060101010101" pitchFamily="49" charset="-122"/>
                  <a:ea typeface="楷体" panose="02010609060101010101" pitchFamily="49" charset="-122"/>
                </a:rPr>
                <a:t>选择一个握手过程的数据包进行分析可知：</a:t>
              </a:r>
              <a:endParaRPr lang="zh-CN" altLang="en-US" sz="2400" dirty="0">
                <a:latin typeface="楷体" panose="02010609060101010101" pitchFamily="49" charset="-122"/>
                <a:ea typeface="楷体" panose="02010609060101010101" pitchFamily="49" charset="-122"/>
              </a:endParaRPr>
            </a:p>
            <a:p>
              <a:pPr indent="608330">
                <a:lnSpc>
                  <a:spcPts val="36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1</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．本次握手过程请求是由</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通过           端口发起的，目标是</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的             端口，带有             标记。</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a:p>
              <a:pPr indent="608330">
                <a:lnSpc>
                  <a:spcPts val="36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通过              端口，对                             的          端口进行了响应，响应中带有</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标记。</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endParaRPr>
            </a:p>
            <a:p>
              <a:pPr indent="608330">
                <a:lnSpc>
                  <a:spcPts val="3600"/>
                </a:lnSpc>
              </a:pP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3</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通过　　　  端口向                       的                 </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端口发送了带有                    标记的数据包，表示“三次握手”过程结束。</a:t>
              </a:r>
              <a:endParaRPr lang="en-US" altLang="zh-CN" sz="1600" dirty="0">
                <a:latin typeface="Times New Roman" panose="02020603050405020304" pitchFamily="18" charset="0"/>
                <a:ea typeface="楷体" panose="02010609060101010101" pitchFamily="49" charset="-122"/>
                <a:cs typeface="Times New Roman" panose="02020603050405020304" pitchFamily="18" charset="0"/>
              </a:endParaRPr>
            </a:p>
          </p:txBody>
        </p:sp>
        <p:cxnSp>
          <p:nvCxnSpPr>
            <p:cNvPr id="3" name="直接连接符 2"/>
            <p:cNvCxnSpPr/>
            <p:nvPr/>
          </p:nvCxnSpPr>
          <p:spPr>
            <a:xfrm>
              <a:off x="5417034" y="3556701"/>
              <a:ext cx="2497258" cy="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8532300" y="3556701"/>
              <a:ext cx="819807" cy="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2252366" y="4055942"/>
              <a:ext cx="2716925" cy="0"/>
            </a:xfrm>
            <a:prstGeom prst="line">
              <a:avLst/>
            </a:prstGeom>
          </p:spPr>
          <p:style>
            <a:lnRef idx="1">
              <a:schemeClr val="dk1"/>
            </a:lnRef>
            <a:fillRef idx="0">
              <a:schemeClr val="dk1"/>
            </a:fillRef>
            <a:effectRef idx="0">
              <a:schemeClr val="dk1"/>
            </a:effectRef>
            <a:fontRef idx="minor">
              <a:schemeClr val="tx1"/>
            </a:fontRef>
          </p:style>
        </p:cxnSp>
        <p:cxnSp>
          <p:nvCxnSpPr>
            <p:cNvPr id="16" name="直接连接符 15"/>
            <p:cNvCxnSpPr/>
            <p:nvPr/>
          </p:nvCxnSpPr>
          <p:spPr>
            <a:xfrm>
              <a:off x="5216284" y="4050687"/>
              <a:ext cx="1001636" cy="0"/>
            </a:xfrm>
            <a:prstGeom prst="line">
              <a:avLst/>
            </a:prstGeom>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7701981" y="4049637"/>
              <a:ext cx="1001636" cy="0"/>
            </a:xfrm>
            <a:prstGeom prst="line">
              <a:avLst/>
            </a:prstGeom>
          </p:spPr>
          <p:style>
            <a:lnRef idx="1">
              <a:schemeClr val="dk1"/>
            </a:lnRef>
            <a:fillRef idx="0">
              <a:schemeClr val="dk1"/>
            </a:fillRef>
            <a:effectRef idx="0">
              <a:schemeClr val="dk1"/>
            </a:effectRef>
            <a:fontRef idx="minor">
              <a:schemeClr val="tx1"/>
            </a:fontRef>
          </p:style>
        </p:cxnSp>
        <p:cxnSp>
          <p:nvCxnSpPr>
            <p:cNvPr id="20" name="直接连接符 19"/>
            <p:cNvCxnSpPr/>
            <p:nvPr/>
          </p:nvCxnSpPr>
          <p:spPr>
            <a:xfrm>
              <a:off x="2421583" y="4472152"/>
              <a:ext cx="2200867" cy="0"/>
            </a:xfrm>
            <a:prstGeom prst="line">
              <a:avLst/>
            </a:prstGeom>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5248870" y="4486869"/>
              <a:ext cx="1001636" cy="0"/>
            </a:xfrm>
            <a:prstGeom prst="line">
              <a:avLst/>
            </a:prstGeom>
          </p:spPr>
          <p:style>
            <a:lnRef idx="1">
              <a:schemeClr val="dk1"/>
            </a:lnRef>
            <a:fillRef idx="0">
              <a:schemeClr val="dk1"/>
            </a:fillRef>
            <a:effectRef idx="0">
              <a:schemeClr val="dk1"/>
            </a:effectRef>
            <a:fontRef idx="minor">
              <a:schemeClr val="tx1"/>
            </a:fontRef>
          </p:style>
        </p:cxnSp>
        <p:cxnSp>
          <p:nvCxnSpPr>
            <p:cNvPr id="23" name="直接连接符 22"/>
            <p:cNvCxnSpPr/>
            <p:nvPr/>
          </p:nvCxnSpPr>
          <p:spPr>
            <a:xfrm>
              <a:off x="7498080" y="4486869"/>
              <a:ext cx="2245010" cy="0"/>
            </a:xfrm>
            <a:prstGeom prst="line">
              <a:avLst/>
            </a:prstGeom>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a:off x="10015307" y="4472152"/>
              <a:ext cx="1052086" cy="0"/>
            </a:xfrm>
            <a:prstGeom prst="line">
              <a:avLst/>
            </a:prstGeom>
          </p:spPr>
          <p:style>
            <a:lnRef idx="1">
              <a:schemeClr val="dk1"/>
            </a:lnRef>
            <a:fillRef idx="0">
              <a:schemeClr val="dk1"/>
            </a:fillRef>
            <a:effectRef idx="0">
              <a:schemeClr val="dk1"/>
            </a:effectRef>
            <a:fontRef idx="minor">
              <a:schemeClr val="tx1"/>
            </a:fontRef>
          </p:style>
        </p:cxnSp>
        <p:cxnSp>
          <p:nvCxnSpPr>
            <p:cNvPr id="28" name="直接连接符 27"/>
            <p:cNvCxnSpPr/>
            <p:nvPr/>
          </p:nvCxnSpPr>
          <p:spPr>
            <a:xfrm>
              <a:off x="5248870" y="4971395"/>
              <a:ext cx="1001636" cy="0"/>
            </a:xfrm>
            <a:prstGeom prst="line">
              <a:avLst/>
            </a:prstGeom>
          </p:spPr>
          <p:style>
            <a:lnRef idx="1">
              <a:schemeClr val="dk1"/>
            </a:lnRef>
            <a:fillRef idx="0">
              <a:schemeClr val="dk1"/>
            </a:fillRef>
            <a:effectRef idx="0">
              <a:schemeClr val="dk1"/>
            </a:effectRef>
            <a:fontRef idx="minor">
              <a:schemeClr val="tx1"/>
            </a:fontRef>
          </p:style>
        </p:cxnSp>
        <p:cxnSp>
          <p:nvCxnSpPr>
            <p:cNvPr id="30" name="直接连接符 29"/>
            <p:cNvCxnSpPr/>
            <p:nvPr/>
          </p:nvCxnSpPr>
          <p:spPr>
            <a:xfrm>
              <a:off x="2421583" y="5399164"/>
              <a:ext cx="1967537" cy="0"/>
            </a:xfrm>
            <a:prstGeom prst="line">
              <a:avLst/>
            </a:prstGeom>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a:xfrm>
              <a:off x="5031310" y="5399164"/>
              <a:ext cx="1001636" cy="0"/>
            </a:xfrm>
            <a:prstGeom prst="line">
              <a:avLst/>
            </a:prstGeom>
          </p:spPr>
          <p:style>
            <a:lnRef idx="1">
              <a:schemeClr val="dk1"/>
            </a:lnRef>
            <a:fillRef idx="0">
              <a:schemeClr val="dk1"/>
            </a:fillRef>
            <a:effectRef idx="0">
              <a:schemeClr val="dk1"/>
            </a:effectRef>
            <a:fontRef idx="minor">
              <a:schemeClr val="tx1"/>
            </a:fontRef>
          </p:style>
        </p:cxnSp>
        <p:cxnSp>
          <p:nvCxnSpPr>
            <p:cNvPr id="34" name="直接连接符 33"/>
            <p:cNvCxnSpPr/>
            <p:nvPr/>
          </p:nvCxnSpPr>
          <p:spPr>
            <a:xfrm>
              <a:off x="6939985" y="5399164"/>
              <a:ext cx="1844561" cy="0"/>
            </a:xfrm>
            <a:prstGeom prst="line">
              <a:avLst/>
            </a:prstGeom>
          </p:spPr>
          <p:style>
            <a:lnRef idx="1">
              <a:schemeClr val="dk1"/>
            </a:lnRef>
            <a:fillRef idx="0">
              <a:schemeClr val="dk1"/>
            </a:fillRef>
            <a:effectRef idx="0">
              <a:schemeClr val="dk1"/>
            </a:effectRef>
            <a:fontRef idx="minor">
              <a:schemeClr val="tx1"/>
            </a:fontRef>
          </p:style>
        </p:cxnSp>
        <p:cxnSp>
          <p:nvCxnSpPr>
            <p:cNvPr id="36" name="直接连接符 35"/>
            <p:cNvCxnSpPr/>
            <p:nvPr/>
          </p:nvCxnSpPr>
          <p:spPr>
            <a:xfrm>
              <a:off x="9013671" y="5399164"/>
              <a:ext cx="1473551" cy="0"/>
            </a:xfrm>
            <a:prstGeom prst="line">
              <a:avLst/>
            </a:prstGeom>
          </p:spPr>
          <p:style>
            <a:lnRef idx="1">
              <a:schemeClr val="dk1"/>
            </a:lnRef>
            <a:fillRef idx="0">
              <a:schemeClr val="dk1"/>
            </a:fillRef>
            <a:effectRef idx="0">
              <a:schemeClr val="dk1"/>
            </a:effectRef>
            <a:fontRef idx="minor">
              <a:schemeClr val="tx1"/>
            </a:fontRef>
          </p:style>
        </p:cxnSp>
        <p:cxnSp>
          <p:nvCxnSpPr>
            <p:cNvPr id="38" name="直接连接符 37"/>
            <p:cNvCxnSpPr/>
            <p:nvPr/>
          </p:nvCxnSpPr>
          <p:spPr>
            <a:xfrm>
              <a:off x="2796804" y="5898407"/>
              <a:ext cx="1653138" cy="0"/>
            </a:xfrm>
            <a:prstGeom prst="line">
              <a:avLst/>
            </a:prstGeom>
          </p:spPr>
          <p:style>
            <a:lnRef idx="1">
              <a:schemeClr val="dk1"/>
            </a:lnRef>
            <a:fillRef idx="0">
              <a:schemeClr val="dk1"/>
            </a:fillRef>
            <a:effectRef idx="0">
              <a:schemeClr val="dk1"/>
            </a:effectRef>
            <a:fontRef idx="minor">
              <a:schemeClr val="tx1"/>
            </a:fontRef>
          </p:style>
        </p:cxn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8265" y="207010"/>
            <a:ext cx="5300980" cy="460375"/>
          </a:xfrm>
          <a:prstGeom prst="rect">
            <a:avLst/>
          </a:prstGeom>
          <a:noFill/>
        </p:spPr>
        <p:txBody>
          <a:bodyPr wrap="square" rtlCol="0">
            <a:spAutoFit/>
          </a:bodyPr>
          <a:p>
            <a:r>
              <a:rPr lang="zh-CN" altLang="en-US" sz="2400">
                <a:solidFill>
                  <a:schemeClr val="bg1"/>
                </a:solidFill>
              </a:rPr>
              <a:t>课堂练习</a:t>
            </a:r>
            <a:endParaRPr lang="zh-CN" altLang="en-US" sz="2400">
              <a:solidFill>
                <a:schemeClr val="bg1"/>
              </a:solidFill>
            </a:endParaRPr>
          </a:p>
        </p:txBody>
      </p:sp>
      <p:sp>
        <p:nvSpPr>
          <p:cNvPr id="3" name="文本框 2"/>
          <p:cNvSpPr txBox="1"/>
          <p:nvPr/>
        </p:nvSpPr>
        <p:spPr>
          <a:xfrm>
            <a:off x="541655" y="1311910"/>
            <a:ext cx="11431270" cy="4246245"/>
          </a:xfrm>
          <a:prstGeom prst="rect">
            <a:avLst/>
          </a:prstGeom>
          <a:noFill/>
        </p:spPr>
        <p:txBody>
          <a:bodyPr wrap="square" rtlCol="0">
            <a:spAutoFit/>
          </a:bodyPr>
          <a:p>
            <a:pPr>
              <a:lnSpc>
                <a:spcPct val="150000"/>
              </a:lnSpc>
            </a:pPr>
            <a:r>
              <a:rPr lang="en-US" altLang="zh-CN" sz="2000"/>
              <a:t>1.</a:t>
            </a:r>
            <a:r>
              <a:rPr lang="zh-CN" altLang="en-US" sz="2000"/>
              <a:t>当我们在浏览器中输出网址</a:t>
            </a:r>
            <a:r>
              <a:rPr lang="en-GB"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https://www. </a:t>
            </a:r>
            <a:r>
              <a:rPr lang="en-US" altLang="en-GB"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zjyzpcxx.com</a:t>
            </a:r>
            <a:r>
              <a:rPr lang="en-GB"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:443</a:t>
            </a:r>
            <a:r>
              <a:rPr lang="zh-CN" altLang="en-GB"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，此时可以访问某个网站，那么网址中的</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“443”</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表示什么？（</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单选题</a:t>
            </a:r>
            <a:endPar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服务器号</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B.</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网络协议号</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C.</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端口号</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D.</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网站代号</a:t>
            </a:r>
            <a:endPar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endPar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r>
              <a:rPr lang="en-US" altLang="en-GB"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2.</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以下属于传输层的主要功能是（</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多选题</a:t>
            </a:r>
            <a:endPar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A.实现了 IP 数据包在计算机之间的传输   B.拥塞控制</a:t>
            </a:r>
            <a:endPar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C.通过端口区分应用   D.提供TCP</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与</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UDP两种主要的数据传输方式</a:t>
            </a:r>
            <a:endPar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endPar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nSpc>
                <a:spcPct val="150000"/>
              </a:lnSpc>
            </a:pP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3.</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视频直播时，必须使用可靠方式传输数据，对应的协议是 TCP。（</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    </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a:t>
            </a:r>
            <a:r>
              <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rPr>
              <a:t>判断题</a:t>
            </a:r>
            <a:endParaRPr lang="zh-CN" altLang="en-US" sz="20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4" name="文本框 3"/>
          <p:cNvSpPr txBox="1"/>
          <p:nvPr/>
        </p:nvSpPr>
        <p:spPr>
          <a:xfrm>
            <a:off x="2710180" y="1915795"/>
            <a:ext cx="446405" cy="368300"/>
          </a:xfrm>
          <a:prstGeom prst="rect">
            <a:avLst/>
          </a:prstGeom>
          <a:noFill/>
        </p:spPr>
        <p:txBody>
          <a:bodyPr wrap="square" rtlCol="0">
            <a:spAutoFit/>
          </a:bodyPr>
          <a:p>
            <a:r>
              <a:rPr lang="en-US" altLang="zh-CN">
                <a:solidFill>
                  <a:srgbClr val="FF0000"/>
                </a:solidFill>
              </a:rPr>
              <a:t>A</a:t>
            </a:r>
            <a:endParaRPr lang="en-US" altLang="zh-CN">
              <a:solidFill>
                <a:srgbClr val="FF0000"/>
              </a:solidFill>
            </a:endParaRPr>
          </a:p>
        </p:txBody>
      </p:sp>
      <p:sp>
        <p:nvSpPr>
          <p:cNvPr id="5" name="文本框 4"/>
          <p:cNvSpPr txBox="1"/>
          <p:nvPr/>
        </p:nvSpPr>
        <p:spPr>
          <a:xfrm>
            <a:off x="4236720" y="3244850"/>
            <a:ext cx="988695" cy="368300"/>
          </a:xfrm>
          <a:prstGeom prst="rect">
            <a:avLst/>
          </a:prstGeom>
          <a:noFill/>
        </p:spPr>
        <p:txBody>
          <a:bodyPr wrap="square" rtlCol="0">
            <a:spAutoFit/>
          </a:bodyPr>
          <a:p>
            <a:r>
              <a:rPr lang="en-US" altLang="zh-CN">
                <a:solidFill>
                  <a:srgbClr val="FF0000"/>
                </a:solidFill>
              </a:rPr>
              <a:t>C</a:t>
            </a:r>
            <a:r>
              <a:rPr lang="zh-CN" altLang="en-US">
                <a:solidFill>
                  <a:srgbClr val="FF0000"/>
                </a:solidFill>
              </a:rPr>
              <a:t>、</a:t>
            </a:r>
            <a:r>
              <a:rPr lang="en-US" altLang="zh-CN">
                <a:solidFill>
                  <a:srgbClr val="FF0000"/>
                </a:solidFill>
              </a:rPr>
              <a:t>D</a:t>
            </a:r>
            <a:endParaRPr lang="en-US" altLang="zh-CN">
              <a:solidFill>
                <a:srgbClr val="FF0000"/>
              </a:solidFill>
            </a:endParaRPr>
          </a:p>
        </p:txBody>
      </p:sp>
      <p:sp>
        <p:nvSpPr>
          <p:cNvPr id="6" name="文本框 5"/>
          <p:cNvSpPr txBox="1"/>
          <p:nvPr/>
        </p:nvSpPr>
        <p:spPr>
          <a:xfrm>
            <a:off x="8362950" y="5110480"/>
            <a:ext cx="988695" cy="368300"/>
          </a:xfrm>
          <a:prstGeom prst="rect">
            <a:avLst/>
          </a:prstGeom>
          <a:noFill/>
        </p:spPr>
        <p:txBody>
          <a:bodyPr wrap="square" rtlCol="0">
            <a:spAutoFit/>
          </a:bodyPr>
          <a:p>
            <a:r>
              <a:rPr lang="zh-CN">
                <a:solidFill>
                  <a:srgbClr val="FF0000"/>
                </a:solidFill>
              </a:rPr>
              <a:t>错</a:t>
            </a:r>
            <a:endParaRPr 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8" name="标题 1"/>
          <p:cNvSpPr txBox="1"/>
          <p:nvPr/>
        </p:nvSpPr>
        <p:spPr>
          <a:xfrm>
            <a:off x="288925" y="2679700"/>
            <a:ext cx="11666855" cy="1006475"/>
          </a:xfrm>
          <a:prstGeom prst="rect">
            <a:avLst/>
          </a:prstGeom>
        </p:spPr>
        <p:txBody>
          <a:bodyPr/>
          <a:lstStyle>
            <a:lvl1pPr algn="ctr" defTabSz="914400" rtl="0" eaLnBrk="1" latinLnBrk="0" hangingPunct="1">
              <a:lnSpc>
                <a:spcPct val="90000"/>
              </a:lnSpc>
              <a:spcBef>
                <a:spcPct val="0"/>
              </a:spcBef>
              <a:buNone/>
              <a:defRPr sz="3400" kern="1200">
                <a:solidFill>
                  <a:schemeClr val="tx1"/>
                </a:solidFill>
                <a:latin typeface="黑体" panose="02010609060101010101" pitchFamily="49" charset="-122"/>
                <a:ea typeface="黑体" panose="02010609060101010101" pitchFamily="49" charset="-122"/>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lang="zh-CN" altLang="en-US" sz="4800" b="1" noProof="0" dirty="0">
                <a:ln>
                  <a:noFill/>
                </a:ln>
                <a:solidFill>
                  <a:prstClr val="white"/>
                </a:solidFill>
                <a:effectLst/>
                <a:uLnTx/>
                <a:uFillTx/>
                <a:sym typeface="+mn-ea"/>
              </a:rPr>
              <a:t>第</a:t>
            </a:r>
            <a:r>
              <a:rPr lang="en-US" altLang="zh-CN" sz="4800" b="1" noProof="0" dirty="0">
                <a:ln>
                  <a:noFill/>
                </a:ln>
                <a:solidFill>
                  <a:prstClr val="white"/>
                </a:solidFill>
                <a:effectLst/>
                <a:uLnTx/>
                <a:uFillTx/>
                <a:latin typeface="Times New Roman" panose="02020603050405020304" pitchFamily="18" charset="0"/>
                <a:cs typeface="Times New Roman" panose="02020603050405020304" pitchFamily="18" charset="0"/>
                <a:sym typeface="+mn-ea"/>
              </a:rPr>
              <a:t>9</a:t>
            </a:r>
            <a:r>
              <a:rPr lang="zh-CN" altLang="en-US" sz="4800" b="1" noProof="0" dirty="0">
                <a:ln>
                  <a:noFill/>
                </a:ln>
                <a:solidFill>
                  <a:prstClr val="white"/>
                </a:solidFill>
                <a:effectLst/>
                <a:uLnTx/>
                <a:uFillTx/>
                <a:sym typeface="+mn-ea"/>
              </a:rPr>
              <a:t>课　</a:t>
            </a:r>
            <a:r>
              <a:rPr lang="zh-CN" altLang="en-US" sz="4800" b="1" dirty="0">
                <a:solidFill>
                  <a:schemeClr val="bg1"/>
                </a:solidFill>
                <a:sym typeface="+mn-ea"/>
              </a:rPr>
              <a:t>数据传输有新意</a:t>
            </a:r>
            <a:endParaRPr kumimoji="0" lang="zh-CN" altLang="en-US" sz="3200" b="1" i="0" u="none" strike="noStrike" kern="1200" cap="none" spc="0" normalizeH="0" baseline="0" noProof="0" dirty="0">
              <a:ln>
                <a:noFill/>
              </a:ln>
              <a:solidFill>
                <a:prstClr val="white"/>
              </a:solidFill>
              <a:effectLst/>
              <a:uLnTx/>
              <a:uFillTx/>
            </a:endParaRPr>
          </a:p>
        </p:txBody>
      </p:sp>
      <p:sp>
        <p:nvSpPr>
          <p:cNvPr id="10" name="文本框 9"/>
          <p:cNvSpPr txBox="1"/>
          <p:nvPr/>
        </p:nvSpPr>
        <p:spPr>
          <a:xfrm>
            <a:off x="288925" y="1641475"/>
            <a:ext cx="11666220"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第二单元　</a:t>
            </a:r>
            <a:r>
              <a:rPr lang="zh-CN" altLang="en-US" sz="3200" b="1" noProof="0" dirty="0">
                <a:ln>
                  <a:noFill/>
                </a:ln>
                <a:solidFill>
                  <a:prstClr val="white"/>
                </a:solidFill>
                <a:effectLst/>
                <a:uLnTx/>
                <a:uFillTx/>
                <a:latin typeface="黑体" panose="02010609060101010101" pitchFamily="49" charset="-122"/>
                <a:ea typeface="黑体" panose="02010609060101010101" pitchFamily="49" charset="-122"/>
                <a:sym typeface="+mn-ea"/>
              </a:rPr>
              <a:t>直播网络我来建</a:t>
            </a:r>
            <a:endParaRPr kumimoji="0" lang="zh-CN" altLang="en-US" sz="32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endParaRPr>
          </a:p>
        </p:txBody>
      </p:sp>
      <p:sp>
        <p:nvSpPr>
          <p:cNvPr id="3" name="文本框 2"/>
          <p:cNvSpPr txBox="1"/>
          <p:nvPr/>
        </p:nvSpPr>
        <p:spPr>
          <a:xfrm>
            <a:off x="4399915" y="4407535"/>
            <a:ext cx="4064000" cy="398780"/>
          </a:xfrm>
          <a:prstGeom prst="rect">
            <a:avLst/>
          </a:prstGeom>
          <a:noFill/>
        </p:spPr>
        <p:txBody>
          <a:bodyPr wrap="square" rtlCol="0">
            <a:spAutoFit/>
          </a:bodyPr>
          <a:p>
            <a:pPr algn="ctr"/>
            <a:r>
              <a:rPr lang="zh-CN" altLang="en-US" sz="2000" b="1">
                <a:solidFill>
                  <a:schemeClr val="bg1"/>
                </a:solidFill>
                <a:latin typeface="楷体" panose="02010609060101010101" pitchFamily="49" charset="-122"/>
                <a:ea typeface="楷体" panose="02010609060101010101" pitchFamily="49" charset="-122"/>
                <a:cs typeface="楷体" panose="02010609060101010101" pitchFamily="49" charset="-122"/>
              </a:rPr>
              <a:t>湛江市寸金培才学校</a:t>
            </a:r>
            <a:r>
              <a:rPr lang="en-US" altLang="zh-CN" sz="2000" b="1">
                <a:solidFill>
                  <a:schemeClr val="bg1"/>
                </a:solidFill>
                <a:latin typeface="楷体" panose="02010609060101010101" pitchFamily="49" charset="-122"/>
                <a:ea typeface="楷体" panose="02010609060101010101" pitchFamily="49" charset="-122"/>
                <a:cs typeface="楷体" panose="02010609060101010101" pitchFamily="49" charset="-122"/>
              </a:rPr>
              <a:t>   </a:t>
            </a:r>
            <a:r>
              <a:rPr lang="zh-CN" altLang="en-US" sz="2000" b="1">
                <a:solidFill>
                  <a:schemeClr val="bg1"/>
                </a:solidFill>
                <a:latin typeface="楷体" panose="02010609060101010101" pitchFamily="49" charset="-122"/>
                <a:ea typeface="楷体" panose="02010609060101010101" pitchFamily="49" charset="-122"/>
                <a:cs typeface="楷体" panose="02010609060101010101" pitchFamily="49" charset="-122"/>
              </a:rPr>
              <a:t>刘全</a:t>
            </a:r>
            <a:endParaRPr lang="zh-CN" altLang="en-US" sz="2000" b="1">
              <a:solidFill>
                <a:schemeClr val="bg1"/>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90955" y="1721485"/>
            <a:ext cx="9935845" cy="2306955"/>
          </a:xfrm>
          <a:prstGeom prst="rect">
            <a:avLst/>
          </a:prstGeom>
          <a:noFill/>
        </p:spPr>
        <p:txBody>
          <a:bodyPr wrap="square" rtlCol="0" anchor="t">
            <a:spAutoFit/>
          </a:bodyPr>
          <a:p>
            <a:pPr marL="0" marR="0" lvl="0" indent="0" algn="l" defTabSz="914400" rtl="0" eaLnBrk="1" fontAlgn="auto" latinLnBrk="0" hangingPunct="1">
              <a:lnSpc>
                <a:spcPct val="150000"/>
              </a:lnSpc>
              <a:spcBef>
                <a:spcPts val="0"/>
              </a:spcBef>
              <a:spcAft>
                <a:spcPts val="0"/>
              </a:spcAft>
              <a:buClrTx/>
              <a:buSzTx/>
              <a:buFontTx/>
              <a:buNone/>
              <a:defRPr/>
            </a:pP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1</a:t>
            </a:r>
            <a:r>
              <a:rPr lang="zh-CN" altLang="en-US" sz="2400" noProof="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在</a:t>
            </a: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TCP/IP</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的传输层中，使用端口来区分不同的应用。</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endParaRPr>
          </a:p>
          <a:p>
            <a:pPr marL="0" marR="0" lvl="0" indent="0" algn="l" defTabSz="914400" rtl="0" eaLnBrk="1" fontAlgn="auto" latinLnBrk="0" hangingPunct="1">
              <a:lnSpc>
                <a:spcPct val="150000"/>
              </a:lnSpc>
              <a:spcBef>
                <a:spcPts val="0"/>
              </a:spcBef>
              <a:spcAft>
                <a:spcPts val="0"/>
              </a:spcAft>
              <a:buClrTx/>
              <a:buSzTx/>
              <a:buFontTx/>
              <a:buNone/>
              <a:defRPr/>
            </a:pP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2</a:t>
            </a:r>
            <a:r>
              <a:rPr lang="zh-CN" altLang="en-US" sz="240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TCP/IP</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的传输层提供可靠和不可靠两种传输方式。</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endParaRPr>
          </a:p>
          <a:p>
            <a:pPr marL="0" marR="0" lvl="0" indent="0" algn="l" defTabSz="914400" rtl="0" eaLnBrk="1" fontAlgn="auto" latinLnBrk="0" hangingPunct="1">
              <a:lnSpc>
                <a:spcPct val="150000"/>
              </a:lnSpc>
              <a:spcBef>
                <a:spcPts val="0"/>
              </a:spcBef>
              <a:spcAft>
                <a:spcPts val="0"/>
              </a:spcAft>
              <a:buClrTx/>
              <a:buSzTx/>
              <a:buFontTx/>
              <a:buNone/>
              <a:defRPr/>
            </a:pP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3</a:t>
            </a:r>
            <a:r>
              <a:rPr lang="zh-CN" altLang="en-US" sz="240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UDP</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采用不</a:t>
            </a:r>
            <a:r>
              <a:rPr lang="zh-CN" altLang="en-US" sz="2400">
                <a:sym typeface="+mn-ea"/>
              </a:rPr>
              <a:t>可靠</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方式传输数据。 </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endParaRPr>
          </a:p>
          <a:p>
            <a:pPr marL="0" marR="0" lvl="0" indent="0" algn="l" defTabSz="914400" rtl="0" eaLnBrk="1" fontAlgn="auto" latinLnBrk="0" hangingPunct="1">
              <a:lnSpc>
                <a:spcPct val="150000"/>
              </a:lnSpc>
              <a:spcBef>
                <a:spcPts val="0"/>
              </a:spcBef>
              <a:spcAft>
                <a:spcPts val="0"/>
              </a:spcAft>
              <a:buClrTx/>
              <a:buSzTx/>
              <a:buFontTx/>
              <a:buNone/>
              <a:defRPr/>
            </a:pP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4</a:t>
            </a:r>
            <a:r>
              <a:rPr lang="zh-CN" altLang="en-US" sz="240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TCP</a:t>
            </a:r>
            <a:r>
              <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rPr>
              <a:t>采用握手机制等手段实现可靠传输。 </a:t>
            </a:r>
            <a:endParaRPr lang="zh-CN" altLang="en-US" sz="2400" noProof="0" dirty="0">
              <a:ln>
                <a:noFill/>
              </a:ln>
              <a:solidFill>
                <a:prstClr val="black"/>
              </a:solidFill>
              <a:effectLst/>
              <a:uLnTx/>
              <a:uFillTx/>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3" name="文本框 2"/>
          <p:cNvSpPr txBox="1"/>
          <p:nvPr/>
        </p:nvSpPr>
        <p:spPr>
          <a:xfrm>
            <a:off x="181610" y="294005"/>
            <a:ext cx="4871720" cy="460375"/>
          </a:xfrm>
          <a:prstGeom prst="rect">
            <a:avLst/>
          </a:prstGeom>
          <a:noFill/>
        </p:spPr>
        <p:txBody>
          <a:bodyPr wrap="square" rtlCol="0">
            <a:spAutoFit/>
          </a:bodyPr>
          <a:p>
            <a:r>
              <a:rPr lang="zh-CN" altLang="en-US" sz="2400">
                <a:solidFill>
                  <a:schemeClr val="bg1"/>
                </a:solidFill>
                <a:latin typeface="黑体" panose="02010609060101010101" pitchFamily="49" charset="-122"/>
                <a:ea typeface="黑体" panose="02010609060101010101" pitchFamily="49" charset="-122"/>
              </a:rPr>
              <a:t>课堂总结</a:t>
            </a:r>
            <a:endParaRPr lang="zh-CN" altLang="en-US" sz="2400">
              <a:solidFill>
                <a:schemeClr val="bg1"/>
              </a:solidFill>
              <a:latin typeface="黑体" panose="02010609060101010101" pitchFamily="49" charset="-122"/>
              <a:ea typeface="黑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2857616" y="1986964"/>
            <a:ext cx="609600" cy="457200"/>
          </a:xfrm>
          <a:prstGeom prst="rect">
            <a:avLst/>
          </a:prstGeom>
          <a:gradFill rotWithShape="1">
            <a:gsLst>
              <a:gs pos="0">
                <a:srgbClr val="284E75"/>
              </a:gs>
              <a:gs pos="50000">
                <a:srgbClr val="4D98E3"/>
              </a:gs>
              <a:gs pos="100000">
                <a:srgbClr val="284E75"/>
              </a:gs>
            </a:gsLst>
            <a:lin ang="0" scaled="1"/>
          </a:gradFill>
          <a:ln>
            <a:noFill/>
          </a:ln>
          <a:effectLst>
            <a:prstShdw prst="shdw17" dist="63500" dir="5400000">
              <a:srgbClr val="2E5B88"/>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mn-cs"/>
              </a:rPr>
              <a:t>1</a:t>
            </a:r>
            <a:endParaRPr kumimoji="0" lang="zh-CN" altLang="en-US" sz="2400" b="1"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mn-cs"/>
            </a:endParaRPr>
          </a:p>
        </p:txBody>
      </p:sp>
      <p:sp>
        <p:nvSpPr>
          <p:cNvPr id="4" name="Rectangle 8"/>
          <p:cNvSpPr>
            <a:spLocks noChangeArrowheads="1"/>
          </p:cNvSpPr>
          <p:nvPr/>
        </p:nvSpPr>
        <p:spPr bwMode="auto">
          <a:xfrm>
            <a:off x="2857616" y="3051459"/>
            <a:ext cx="609600" cy="457200"/>
          </a:xfrm>
          <a:prstGeom prst="rect">
            <a:avLst/>
          </a:prstGeom>
          <a:gradFill rotWithShape="1">
            <a:gsLst>
              <a:gs pos="0">
                <a:srgbClr val="573A7A"/>
              </a:gs>
              <a:gs pos="50000">
                <a:srgbClr val="A971ED"/>
              </a:gs>
              <a:gs pos="100000">
                <a:srgbClr val="573A7A"/>
              </a:gs>
            </a:gsLst>
            <a:lin ang="0" scaled="1"/>
          </a:gradFill>
          <a:ln>
            <a:noFill/>
          </a:ln>
          <a:effectLst>
            <a:prstShdw prst="shdw17" dist="63500" dir="5400000">
              <a:srgbClr val="65448E"/>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zh-CN" sz="2400" b="1"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mn-cs"/>
              </a:rPr>
              <a:t>2</a:t>
            </a:r>
            <a:endParaRPr kumimoji="0" lang="zh-CN" altLang="zh-CN" sz="2400" b="1"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mn-cs"/>
            </a:endParaRPr>
          </a:p>
        </p:txBody>
      </p:sp>
      <p:sp>
        <p:nvSpPr>
          <p:cNvPr id="5" name="Rectangle 11"/>
          <p:cNvSpPr>
            <a:spLocks noChangeArrowheads="1"/>
          </p:cNvSpPr>
          <p:nvPr/>
        </p:nvSpPr>
        <p:spPr bwMode="auto">
          <a:xfrm>
            <a:off x="2857616" y="4115954"/>
            <a:ext cx="609600" cy="457200"/>
          </a:xfrm>
          <a:prstGeom prst="rect">
            <a:avLst/>
          </a:prstGeom>
          <a:gradFill rotWithShape="1">
            <a:gsLst>
              <a:gs pos="0">
                <a:srgbClr val="284E75"/>
              </a:gs>
              <a:gs pos="50000">
                <a:srgbClr val="4D98E3"/>
              </a:gs>
              <a:gs pos="100000">
                <a:srgbClr val="284E75"/>
              </a:gs>
            </a:gsLst>
            <a:lin ang="0" scaled="1"/>
          </a:gradFill>
          <a:ln>
            <a:noFill/>
          </a:ln>
          <a:effectLst>
            <a:prstShdw prst="shdw17" dist="63500" dir="5400000">
              <a:srgbClr val="2E5B88"/>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zh-CN" sz="2400" b="1" i="0" u="none" strike="noStrike" kern="1200" cap="none" spc="0" normalizeH="0" baseline="0" noProof="0">
                <a:ln>
                  <a:noFill/>
                </a:ln>
                <a:solidFill>
                  <a:prstClr val="black"/>
                </a:solidFill>
                <a:effectLst/>
                <a:uLnTx/>
                <a:uFillTx/>
                <a:latin typeface="Times New Roman" panose="02020603050405020304" pitchFamily="18" charset="0"/>
                <a:ea typeface="黑体" panose="02010609060101010101" pitchFamily="49" charset="-122"/>
                <a:cs typeface="+mn-cs"/>
              </a:rPr>
              <a:t>3</a:t>
            </a:r>
            <a:endParaRPr kumimoji="0" lang="zh-CN" altLang="zh-CN" sz="2400" b="1" i="0" u="none" strike="noStrike" kern="1200" cap="none" spc="0" normalizeH="0" baseline="0" noProof="0">
              <a:ln>
                <a:noFill/>
              </a:ln>
              <a:solidFill>
                <a:prstClr val="black"/>
              </a:solidFill>
              <a:effectLst/>
              <a:uLnTx/>
              <a:uFillTx/>
              <a:latin typeface="Times New Roman" panose="02020603050405020304" pitchFamily="18" charset="0"/>
              <a:ea typeface="黑体" panose="02010609060101010101" pitchFamily="49" charset="-122"/>
              <a:cs typeface="+mn-cs"/>
            </a:endParaRPr>
          </a:p>
        </p:txBody>
      </p:sp>
      <p:sp>
        <p:nvSpPr>
          <p:cNvPr id="6" name="Rectangle 18"/>
          <p:cNvSpPr>
            <a:spLocks noChangeArrowheads="1"/>
          </p:cNvSpPr>
          <p:nvPr/>
        </p:nvSpPr>
        <p:spPr bwMode="auto">
          <a:xfrm>
            <a:off x="3671882" y="1982499"/>
            <a:ext cx="7432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知道端口的作用。</a:t>
            </a:r>
            <a:endPar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cxnSp>
        <p:nvCxnSpPr>
          <p:cNvPr id="7" name="直接连接符 6"/>
          <p:cNvCxnSpPr/>
          <p:nvPr/>
        </p:nvCxnSpPr>
        <p:spPr>
          <a:xfrm>
            <a:off x="2176718" y="1582887"/>
            <a:ext cx="0" cy="3960000"/>
          </a:xfrm>
          <a:prstGeom prst="line">
            <a:avLst/>
          </a:prstGeom>
          <a:noFill/>
          <a:ln w="12700" cap="flat" cmpd="sng" algn="ctr">
            <a:solidFill>
              <a:srgbClr val="3C6EDE"/>
            </a:solidFill>
            <a:prstDash val="solid"/>
            <a:miter lim="800000"/>
            <a:headEnd type="oval" w="med" len="med"/>
            <a:tailEnd type="oval" w="med" len="med"/>
          </a:ln>
          <a:effectLst/>
        </p:spPr>
      </p:cxnSp>
      <p:sp>
        <p:nvSpPr>
          <p:cNvPr id="8" name="文本框 7"/>
          <p:cNvSpPr txBox="1"/>
          <p:nvPr/>
        </p:nvSpPr>
        <p:spPr>
          <a:xfrm>
            <a:off x="1334455" y="1912993"/>
            <a:ext cx="830997" cy="2234491"/>
          </a:xfrm>
          <a:prstGeom prst="rect">
            <a:avLst/>
          </a:prstGeom>
          <a:noFill/>
        </p:spPr>
        <p:txBody>
          <a:bodyPr vert="eaVert" wrap="square" rtlCol="0">
            <a:spAutoFit/>
          </a:bodyPr>
          <a:lstStyle/>
          <a:p>
            <a:pPr marL="0" marR="0" lvl="0" indent="0" algn="dist" defTabSz="914400" rtl="0" eaLnBrk="1" fontAlgn="auto" latinLnBrk="0" hangingPunct="1">
              <a:lnSpc>
                <a:spcPct val="150000"/>
              </a:lnSpc>
              <a:spcBef>
                <a:spcPts val="0"/>
              </a:spcBef>
              <a:spcAft>
                <a:spcPts val="0"/>
              </a:spcAft>
              <a:buClrTx/>
              <a:buSzTx/>
              <a:buFontTx/>
              <a:buNone/>
              <a:defRPr/>
            </a:pPr>
            <a:r>
              <a:rPr kumimoji="0" lang="zh-CN" altLang="en-US" sz="2800" b="1" i="0" u="none" strike="noStrike" kern="1200" cap="none" spc="0" normalizeH="0" baseline="0" noProof="0" dirty="0">
                <a:ln w="0"/>
                <a:solidFill>
                  <a:srgbClr val="0070C0"/>
                </a:solidFill>
                <a:effectLst/>
                <a:uLnTx/>
                <a:uFillTx/>
                <a:latin typeface="黑体" panose="02010609060101010101" pitchFamily="49" charset="-122"/>
                <a:ea typeface="黑体" panose="02010609060101010101" pitchFamily="49" charset="-122"/>
                <a:cs typeface="+mn-cs"/>
              </a:rPr>
              <a:t>学习目标</a:t>
            </a:r>
            <a:endParaRPr kumimoji="0" lang="zh-CN" altLang="en-US" sz="2800" b="1" i="0" u="none" strike="noStrike" kern="1200" cap="none" spc="0" normalizeH="0" baseline="0" noProof="0" dirty="0">
              <a:ln w="0"/>
              <a:solidFill>
                <a:srgbClr val="0070C0"/>
              </a:solidFill>
              <a:effectLst/>
              <a:uLnTx/>
              <a:uFillTx/>
              <a:latin typeface="黑体" panose="02010609060101010101" pitchFamily="49" charset="-122"/>
              <a:ea typeface="黑体" panose="02010609060101010101" pitchFamily="49" charset="-122"/>
              <a:cs typeface="+mn-cs"/>
            </a:endParaRPr>
          </a:p>
        </p:txBody>
      </p:sp>
      <p:sp>
        <p:nvSpPr>
          <p:cNvPr id="9" name="Rectangle 18"/>
          <p:cNvSpPr>
            <a:spLocks noChangeArrowheads="1"/>
          </p:cNvSpPr>
          <p:nvPr/>
        </p:nvSpPr>
        <p:spPr bwMode="auto">
          <a:xfrm>
            <a:off x="3671882" y="3046994"/>
            <a:ext cx="7432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知道可靠传输和不可靠传输的特点及应用场景。</a:t>
            </a:r>
            <a:endPar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0" name="Rectangle 18"/>
          <p:cNvSpPr>
            <a:spLocks noChangeArrowheads="1"/>
          </p:cNvSpPr>
          <p:nvPr/>
        </p:nvSpPr>
        <p:spPr bwMode="auto">
          <a:xfrm>
            <a:off x="3671882" y="3929055"/>
            <a:ext cx="743253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anose="02020603050405020304" pitchFamily="18" charset="0"/>
                <a:ea typeface="黑体" panose="02010609060101010101" pitchFamily="49" charset="-122"/>
              </a:defRPr>
            </a:lvl1pPr>
            <a:lvl2pPr marL="742950" indent="-285750" eaLnBrk="0" hangingPunct="0">
              <a:defRPr sz="2400">
                <a:solidFill>
                  <a:schemeClr val="tx1"/>
                </a:solidFill>
                <a:latin typeface="Times New Roman" panose="02020603050405020304" pitchFamily="18" charset="0"/>
                <a:ea typeface="黑体" panose="02010609060101010101" pitchFamily="49" charset="-122"/>
              </a:defRPr>
            </a:lvl2pPr>
            <a:lvl3pPr marL="1143000" indent="-228600" eaLnBrk="0" hangingPunct="0">
              <a:defRPr sz="2400">
                <a:solidFill>
                  <a:schemeClr val="tx1"/>
                </a:solidFill>
                <a:latin typeface="Times New Roman" panose="02020603050405020304" pitchFamily="18" charset="0"/>
                <a:ea typeface="黑体" panose="02010609060101010101" pitchFamily="49" charset="-122"/>
              </a:defRPr>
            </a:lvl3pPr>
            <a:lvl4pPr marL="1600200" indent="-228600" eaLnBrk="0" hangingPunct="0">
              <a:defRPr sz="2400">
                <a:solidFill>
                  <a:schemeClr val="tx1"/>
                </a:solidFill>
                <a:latin typeface="Times New Roman" panose="02020603050405020304" pitchFamily="18" charset="0"/>
                <a:ea typeface="黑体" panose="02010609060101010101" pitchFamily="49" charset="-122"/>
              </a:defRPr>
            </a:lvl4pPr>
            <a:lvl5pPr marL="2057400" indent="-228600" eaLnBrk="0" hangingPunct="0">
              <a:defRPr sz="2400">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buFont typeface="Arial" panose="020B0604020202020204" pitchFamily="34" charset="0"/>
              <a:defRPr sz="2400">
                <a:solidFill>
                  <a:schemeClr val="tx1"/>
                </a:solidFill>
                <a:latin typeface="Times New Roman" panose="02020603050405020304" pitchFamily="18" charset="0"/>
                <a:ea typeface="黑体" panose="02010609060101010101" pitchFamily="49"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了解研究者在解决网络数据传输问题的过程中，采用的创新思想和技术手段。</a:t>
            </a:r>
            <a:endParaRPr kumimoji="0" lang="zh-CN" altLang="en-US" sz="2400" b="0"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23240" y="1843405"/>
            <a:ext cx="11317605" cy="2963545"/>
          </a:xfrm>
          <a:prstGeom prst="rect">
            <a:avLst/>
          </a:prstGeom>
          <a:noFill/>
        </p:spPr>
        <p:txBody>
          <a:bodyPr wrap="square" rtlCol="0">
            <a:noAutofit/>
          </a:bodyPr>
          <a:p>
            <a:pPr indent="457200" algn="l" fontAlgn="auto">
              <a:lnSpc>
                <a:spcPct val="150000"/>
              </a:lnSpc>
            </a:pPr>
            <a:r>
              <a:rPr lang="zh-CN" altLang="en-US" sz="2400">
                <a:latin typeface="楷体" panose="02010609060101010101" pitchFamily="49" charset="-122"/>
                <a:ea typeface="楷体" panose="02010609060101010101" pitchFamily="49" charset="-122"/>
              </a:rPr>
              <a:t>某学校有三个饭堂，分别在不同的地方，每个饭堂都有不同的窗口，每个窗口由不同的工作人员负责分饭。李明今天下午没空去饭堂吃饭，于是他想委托别的同学去熟悉的饭堂工作人员那里打饭，你觉得李明应该怎样才能准确告诉帮忙打饭的同学具体打饭的位置呢？</a:t>
            </a:r>
            <a:endParaRPr lang="zh-CN" altLang="en-US" sz="2400">
              <a:latin typeface="楷体" panose="02010609060101010101" pitchFamily="49" charset="-122"/>
              <a:ea typeface="楷体" panose="02010609060101010101" pitchFamily="49" charset="-122"/>
            </a:endParaRPr>
          </a:p>
        </p:txBody>
      </p:sp>
      <p:sp>
        <p:nvSpPr>
          <p:cNvPr id="5" name="文本框 4"/>
          <p:cNvSpPr txBox="1"/>
          <p:nvPr/>
        </p:nvSpPr>
        <p:spPr>
          <a:xfrm>
            <a:off x="875017" y="1072342"/>
            <a:ext cx="4806326" cy="523220"/>
          </a:xfrm>
          <a:prstGeom prst="rect">
            <a:avLst/>
          </a:prstGeom>
          <a:noFill/>
        </p:spPr>
        <p:txBody>
          <a:bodyPr wrap="square" rtlCol="0">
            <a:spAutoFit/>
          </a:bodyPr>
          <a:p>
            <a:r>
              <a:rPr lang="zh-CN" altLang="en-US" sz="2800" b="1" dirty="0">
                <a:solidFill>
                  <a:srgbClr val="0070C0"/>
                </a:solidFill>
                <a:latin typeface="黑体" panose="02010609060101010101" pitchFamily="49" charset="-122"/>
                <a:ea typeface="黑体" panose="02010609060101010101" pitchFamily="49" charset="-122"/>
              </a:rPr>
              <a:t>问题情境</a:t>
            </a:r>
            <a:endParaRPr lang="zh-CN" altLang="en-US" sz="2800" b="1" dirty="0">
              <a:solidFill>
                <a:srgbClr val="0070C0"/>
              </a:solidFill>
              <a:latin typeface="黑体" panose="02010609060101010101" pitchFamily="49" charset="-122"/>
              <a:ea typeface="黑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8585" y="146050"/>
            <a:ext cx="7578090" cy="553085"/>
          </a:xfrm>
          <a:prstGeom prst="rect">
            <a:avLst/>
          </a:prstGeom>
          <a:noFill/>
        </p:spPr>
        <p:txBody>
          <a:bodyPr wrap="square" rtlCol="0">
            <a:spAutoFit/>
          </a:bodyPr>
          <a:p>
            <a:pPr indent="0" algn="l">
              <a:lnSpc>
                <a:spcPts val="3600"/>
              </a:lnSpc>
              <a:buNone/>
            </a:pPr>
            <a:r>
              <a:rPr lang="zh-CN" altLang="en-US" sz="2400" dirty="0">
                <a:solidFill>
                  <a:schemeClr val="bg1"/>
                </a:solidFill>
                <a:latin typeface="黑体" panose="02010609060101010101" pitchFamily="49" charset="-122"/>
                <a:ea typeface="黑体" panose="02010609060101010101" pitchFamily="49" charset="-122"/>
                <a:sym typeface="+mn-ea"/>
              </a:rPr>
              <a:t>传输层的主要功能之一</a:t>
            </a:r>
            <a:r>
              <a:rPr lang="zh-CN" altLang="en-US" sz="2400" dirty="0">
                <a:solidFill>
                  <a:schemeClr val="bg1"/>
                </a:solidFill>
                <a:latin typeface="黑体" panose="02010609060101010101" pitchFamily="49" charset="-122"/>
                <a:ea typeface="黑体" panose="02010609060101010101" pitchFamily="49" charset="-122"/>
                <a:cs typeface="Times New Roman" panose="02020603050405020304" pitchFamily="18" charset="0"/>
                <a:sym typeface="+mn-ea"/>
              </a:rPr>
              <a:t>通过端口区分互联网应用</a:t>
            </a:r>
            <a:endParaRPr lang="zh-CN" altLang="en-US" sz="2400" dirty="0">
              <a:solidFill>
                <a:schemeClr val="bg1"/>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3" name="文本框 2"/>
          <p:cNvSpPr txBox="1"/>
          <p:nvPr/>
        </p:nvSpPr>
        <p:spPr>
          <a:xfrm>
            <a:off x="490855" y="984250"/>
            <a:ext cx="11487150" cy="460375"/>
          </a:xfrm>
          <a:prstGeom prst="rect">
            <a:avLst/>
          </a:prstGeom>
          <a:noFill/>
        </p:spPr>
        <p:txBody>
          <a:bodyPr wrap="square" rtlCol="0">
            <a:spAutoFit/>
          </a:bodyPr>
          <a:p>
            <a:r>
              <a:rPr lang="zh-CN" altLang="en-US" sz="2400">
                <a:latin typeface="楷体" panose="02010609060101010101" pitchFamily="49" charset="-122"/>
                <a:ea typeface="楷体" panose="02010609060101010101" pitchFamily="49" charset="-122"/>
                <a:cs typeface="楷体" panose="02010609060101010101" pitchFamily="49" charset="-122"/>
              </a:rPr>
              <a:t>在网络传输中，IP 地址相当于食堂的地址 ，端口相当于食堂内不同的服务窗口。</a:t>
            </a:r>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pic>
        <p:nvPicPr>
          <p:cNvPr id="22" name="图片 21" descr="图片包含 桌子, 室内, 女人, 蛋糕&#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525848" y="1681176"/>
            <a:ext cx="4821382" cy="2452891"/>
          </a:xfrm>
          <a:prstGeom prst="rect">
            <a:avLst/>
          </a:prstGeom>
        </p:spPr>
      </p:pic>
      <p:sp>
        <p:nvSpPr>
          <p:cNvPr id="4" name="文本框 3"/>
          <p:cNvSpPr txBox="1"/>
          <p:nvPr/>
        </p:nvSpPr>
        <p:spPr>
          <a:xfrm>
            <a:off x="361950" y="4462780"/>
            <a:ext cx="11615420" cy="1014730"/>
          </a:xfrm>
          <a:prstGeom prst="rect">
            <a:avLst/>
          </a:prstGeom>
          <a:noFill/>
        </p:spPr>
        <p:txBody>
          <a:bodyPr wrap="square" rtlCol="0" anchor="t">
            <a:spAutoFit/>
          </a:bodyPr>
          <a:p>
            <a:pPr indent="608330" algn="l">
              <a:lnSpc>
                <a:spcPts val="36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网络层已经可以传输</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数据包了，但计算机常常会同时运行多个互联网应用，对这些应用而言，只有一部分</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IP</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数据包是自己需要的。这时，可以依靠</a:t>
            </a:r>
            <a:r>
              <a:rPr lang="zh-CN" altLang="en-US" sz="24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端口</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进行区分。</a:t>
            </a:r>
            <a:endPar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53695" y="226060"/>
            <a:ext cx="4064000" cy="460375"/>
          </a:xfrm>
          <a:prstGeom prst="rect">
            <a:avLst/>
          </a:prstGeom>
          <a:noFill/>
        </p:spPr>
        <p:txBody>
          <a:bodyPr wrap="square" rtlCol="0">
            <a:spAutoFit/>
          </a:bodyPr>
          <a:p>
            <a:r>
              <a:rPr lang="zh-CN" altLang="en-US" sz="2400">
                <a:solidFill>
                  <a:schemeClr val="bg1"/>
                </a:solidFill>
                <a:latin typeface="黑体" panose="02010609060101010101" pitchFamily="49" charset="-122"/>
                <a:ea typeface="黑体" panose="02010609060101010101" pitchFamily="49" charset="-122"/>
              </a:rPr>
              <a:t>常见的传输层端口号举例：</a:t>
            </a:r>
            <a:endParaRPr lang="zh-CN" altLang="en-US" sz="2400">
              <a:solidFill>
                <a:schemeClr val="bg1"/>
              </a:solidFill>
              <a:latin typeface="黑体" panose="02010609060101010101" pitchFamily="49" charset="-122"/>
              <a:ea typeface="黑体" panose="02010609060101010101" pitchFamily="49" charset="-122"/>
            </a:endParaRPr>
          </a:p>
        </p:txBody>
      </p:sp>
      <p:sp>
        <p:nvSpPr>
          <p:cNvPr id="4" name="文本框 3"/>
          <p:cNvSpPr txBox="1"/>
          <p:nvPr/>
        </p:nvSpPr>
        <p:spPr>
          <a:xfrm>
            <a:off x="0" y="1473200"/>
            <a:ext cx="11457305" cy="3415030"/>
          </a:xfrm>
          <a:prstGeom prst="rect">
            <a:avLst/>
          </a:prstGeom>
          <a:noFill/>
        </p:spPr>
        <p:txBody>
          <a:bodyPr wrap="square" rtlCol="0">
            <a:spAutoFit/>
          </a:bodyPr>
          <a:p>
            <a:pPr marL="342900" indent="-342900">
              <a:lnSpc>
                <a:spcPct val="150000"/>
              </a:lnSpc>
              <a:buFont typeface="Arial" panose="020B0604020202020204" pitchFamily="34" charset="0"/>
              <a:buChar char="•"/>
            </a:pPr>
            <a:r>
              <a:rPr lang="zh-CN" altLang="en-US" sz="2400">
                <a:latin typeface="楷体" panose="02010609060101010101" pitchFamily="49" charset="-122"/>
                <a:ea typeface="楷体" panose="02010609060101010101" pitchFamily="49" charset="-122"/>
                <a:cs typeface="楷体" panose="02010609060101010101" pitchFamily="49" charset="-122"/>
              </a:rPr>
              <a:t>21/20：FTP文件传输协议，20传输数据 21控制连接,传输FTP控制命令；</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342900" indent="-342900">
              <a:lnSpc>
                <a:spcPct val="150000"/>
              </a:lnSpc>
              <a:buFont typeface="Arial" panose="020B0604020202020204" pitchFamily="34" charset="0"/>
              <a:buChar char="•"/>
            </a:pPr>
            <a:r>
              <a:rPr lang="en-US" altLang="zh-CN" sz="2400">
                <a:latin typeface="楷体" panose="02010609060101010101" pitchFamily="49" charset="-122"/>
                <a:ea typeface="楷体" panose="02010609060101010101" pitchFamily="49" charset="-122"/>
                <a:cs typeface="楷体" panose="02010609060101010101" pitchFamily="49" charset="-122"/>
              </a:rPr>
              <a:t>23：Telnet远程终端协议</a:t>
            </a:r>
            <a:r>
              <a:rPr lang="zh-CN" altLang="en-US" sz="2400">
                <a:latin typeface="楷体" panose="02010609060101010101" pitchFamily="49" charset="-122"/>
                <a:ea typeface="楷体" panose="02010609060101010101" pitchFamily="49" charset="-122"/>
                <a:cs typeface="楷体" panose="02010609060101010101" pitchFamily="49" charset="-122"/>
              </a:rPr>
              <a:t>；</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342900" indent="-342900">
              <a:lnSpc>
                <a:spcPct val="150000"/>
              </a:lnSpc>
              <a:buFont typeface="Arial" panose="020B0604020202020204" pitchFamily="34" charset="0"/>
              <a:buChar char="•"/>
            </a:pPr>
            <a:r>
              <a:rPr lang="zh-CN" altLang="en-US" sz="2400">
                <a:latin typeface="楷体" panose="02010609060101010101" pitchFamily="49" charset="-122"/>
                <a:ea typeface="楷体" panose="02010609060101010101" pitchFamily="49" charset="-122"/>
                <a:cs typeface="楷体" panose="02010609060101010101" pitchFamily="49" charset="-122"/>
              </a:rPr>
              <a:t>25：SMTP简单邮件传输协议；</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342900" indent="-342900">
              <a:lnSpc>
                <a:spcPct val="150000"/>
              </a:lnSpc>
              <a:buFont typeface="Arial" panose="020B0604020202020204" pitchFamily="34" charset="0"/>
              <a:buChar char="•"/>
            </a:pPr>
            <a:r>
              <a:rPr lang="en-US" altLang="zh-CN" sz="2400">
                <a:latin typeface="楷体" panose="02010609060101010101" pitchFamily="49" charset="-122"/>
                <a:ea typeface="楷体" panose="02010609060101010101" pitchFamily="49" charset="-122"/>
                <a:cs typeface="楷体" panose="02010609060101010101" pitchFamily="49" charset="-122"/>
              </a:rPr>
              <a:t>443</a:t>
            </a:r>
            <a:r>
              <a:rPr lang="zh-CN" altLang="en-US" sz="2400">
                <a:latin typeface="楷体" panose="02010609060101010101" pitchFamily="49" charset="-122"/>
                <a:ea typeface="楷体" panose="02010609060101010101" pitchFamily="49" charset="-122"/>
                <a:cs typeface="楷体" panose="02010609060101010101" pitchFamily="49" charset="-122"/>
              </a:rPr>
              <a:t>：网页浏览端口，主要是用于HTTPS服务，是提供加密和通过安全端口传输的另一种HTTP；</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342900" indent="-342900">
              <a:lnSpc>
                <a:spcPct val="150000"/>
              </a:lnSpc>
              <a:buFont typeface="Arial" panose="020B0604020202020204" pitchFamily="34" charset="0"/>
              <a:buChar char="•"/>
            </a:pPr>
            <a:r>
              <a:rPr lang="zh-CN" altLang="en-US" sz="2400">
                <a:latin typeface="楷体" panose="02010609060101010101" pitchFamily="49" charset="-122"/>
                <a:ea typeface="楷体" panose="02010609060101010101" pitchFamily="49" charset="-122"/>
                <a:cs typeface="楷体" panose="02010609060101010101" pitchFamily="49" charset="-122"/>
              </a:rPr>
              <a:t>53：DNS域名系统。</a:t>
            </a:r>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64795" y="339090"/>
            <a:ext cx="4335780" cy="460375"/>
          </a:xfrm>
          <a:prstGeom prst="rect">
            <a:avLst/>
          </a:prstGeom>
          <a:noFill/>
        </p:spPr>
        <p:txBody>
          <a:bodyPr wrap="square" rtlCol="0">
            <a:spAutoFit/>
          </a:bodyPr>
          <a:p>
            <a:r>
              <a:rPr lang="zh-CN" altLang="en-US" sz="2400" dirty="0">
                <a:solidFill>
                  <a:schemeClr val="bg1"/>
                </a:solidFill>
                <a:latin typeface="黑体" panose="02010609060101010101" pitchFamily="49" charset="-122"/>
                <a:ea typeface="黑体" panose="02010609060101010101" pitchFamily="49" charset="-122"/>
                <a:sym typeface="+mn-ea"/>
              </a:rPr>
              <a:t>通过端口区分互联网应用</a:t>
            </a:r>
            <a:endParaRPr lang="zh-CN" altLang="en-US" sz="2400" dirty="0">
              <a:solidFill>
                <a:schemeClr val="bg1"/>
              </a:solidFill>
              <a:latin typeface="黑体" panose="02010609060101010101" pitchFamily="49" charset="-122"/>
              <a:ea typeface="黑体" panose="02010609060101010101" pitchFamily="49" charset="-122"/>
              <a:sym typeface="+mn-ea"/>
            </a:endParaRPr>
          </a:p>
        </p:txBody>
      </p:sp>
      <p:sp>
        <p:nvSpPr>
          <p:cNvPr id="3" name="文本框 2"/>
          <p:cNvSpPr txBox="1"/>
          <p:nvPr/>
        </p:nvSpPr>
        <p:spPr>
          <a:xfrm>
            <a:off x="342265" y="1630680"/>
            <a:ext cx="11260455" cy="2306955"/>
          </a:xfrm>
          <a:prstGeom prst="rect">
            <a:avLst/>
          </a:prstGeom>
          <a:noFill/>
        </p:spPr>
        <p:txBody>
          <a:bodyPr wrap="square" rtlCol="0" anchor="t">
            <a:spAutoFit/>
          </a:bodyPr>
          <a:p>
            <a:pPr algn="ctr">
              <a:lnSpc>
                <a:spcPct val="150000"/>
              </a:lnSpc>
            </a:pP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端口：</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0</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sym typeface="+mn-ea"/>
              </a:rPr>
              <a:t>～</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sym typeface="+mn-ea"/>
              </a:rPr>
              <a:t>65535</a:t>
            </a:r>
            <a:endParaRPr lang="en-US" altLang="zh-CN" sz="24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a:p>
            <a:pPr algn="ctr">
              <a:lnSpc>
                <a:spcPct val="150000"/>
              </a:lnSpc>
            </a:pPr>
            <a:r>
              <a:rPr lang="en-GB" altLang="zh-CN" sz="2400" dirty="0">
                <a:effectLst/>
                <a:latin typeface="Times New Roman" panose="02020603050405020304" pitchFamily="18" charset="0"/>
                <a:ea typeface="楷体" panose="02010609060101010101" pitchFamily="49" charset="-122"/>
                <a:cs typeface="Times New Roman" panose="02020603050405020304" pitchFamily="18" charset="0"/>
                <a:sym typeface="+mn-ea"/>
              </a:rPr>
              <a:t>https://www. </a:t>
            </a:r>
            <a:r>
              <a:rPr lang="en-US" altLang="en-GB" sz="2400" dirty="0">
                <a:effectLst/>
                <a:latin typeface="Times New Roman" panose="02020603050405020304" pitchFamily="18" charset="0"/>
                <a:ea typeface="楷体" panose="02010609060101010101" pitchFamily="49" charset="-122"/>
                <a:cs typeface="Times New Roman" panose="02020603050405020304" pitchFamily="18" charset="0"/>
                <a:sym typeface="+mn-ea"/>
              </a:rPr>
              <a:t>zjyzpcxx.com</a:t>
            </a:r>
            <a:r>
              <a:rPr lang="en-GB" altLang="zh-CN" sz="2400" dirty="0">
                <a:effectLst/>
                <a:latin typeface="Times New Roman" panose="02020603050405020304" pitchFamily="18" charset="0"/>
                <a:ea typeface="楷体" panose="02010609060101010101" pitchFamily="49" charset="-122"/>
                <a:cs typeface="Times New Roman" panose="02020603050405020304" pitchFamily="18" charset="0"/>
                <a:sym typeface="+mn-ea"/>
              </a:rPr>
              <a:t>:443</a:t>
            </a:r>
            <a:endParaRPr lang="en-GB" altLang="zh-CN" sz="24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a:p>
            <a:pPr algn="l">
              <a:lnSpc>
                <a:spcPct val="150000"/>
              </a:lnSpc>
            </a:pPr>
            <a:r>
              <a:rPr lang="zh-CN" altLang="en-GB" sz="2400" dirty="0">
                <a:effectLst/>
                <a:latin typeface="Times New Roman" panose="02020603050405020304" pitchFamily="18" charset="0"/>
                <a:ea typeface="楷体" panose="02010609060101010101" pitchFamily="49" charset="-122"/>
                <a:cs typeface="Times New Roman" panose="02020603050405020304" pitchFamily="18" charset="0"/>
                <a:sym typeface="+mn-ea"/>
              </a:rPr>
              <a:t>解析：443端口即网页浏览端口，主要是用于HTTPS服务，是提供加密和通过安全端口传输的另一种HTTP。</a:t>
            </a:r>
            <a:endParaRPr lang="zh-CN" altLang="en-GB" sz="2400" dirty="0">
              <a:effectLst/>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4" name="文本框 3"/>
          <p:cNvSpPr txBox="1"/>
          <p:nvPr/>
        </p:nvSpPr>
        <p:spPr>
          <a:xfrm>
            <a:off x="342265" y="4278630"/>
            <a:ext cx="11487785" cy="829945"/>
          </a:xfrm>
          <a:prstGeom prst="rect">
            <a:avLst/>
          </a:prstGeom>
          <a:noFill/>
        </p:spPr>
        <p:txBody>
          <a:bodyPr wrap="square" rtlCol="0">
            <a:spAutoFit/>
          </a:bodyPr>
          <a:p>
            <a:r>
              <a:rPr lang="zh-CN" altLang="en-US" sz="2400">
                <a:latin typeface="楷体" panose="02010609060101010101" pitchFamily="49" charset="-122"/>
                <a:ea typeface="楷体" panose="02010609060101010101" pitchFamily="49" charset="-122"/>
              </a:rPr>
              <a:t>问题思考：为什么日常当中访问某个网站服务器系统时，不需要在域名后面加端口号呢？</a:t>
            </a:r>
            <a:endParaRPr lang="zh-CN" altLang="en-US" sz="2400">
              <a:latin typeface="楷体" panose="02010609060101010101" pitchFamily="49" charset="-122"/>
              <a:ea typeface="楷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99415" y="1495425"/>
            <a:ext cx="11148695" cy="3350895"/>
          </a:xfrm>
          <a:prstGeom prst="rect">
            <a:avLst/>
          </a:prstGeom>
          <a:noFill/>
        </p:spPr>
        <p:txBody>
          <a:bodyPr wrap="square" rtlCol="0">
            <a:noAutofit/>
          </a:bodyPr>
          <a:p>
            <a:pPr>
              <a:lnSpc>
                <a:spcPct val="150000"/>
              </a:lnSpc>
            </a:pPr>
            <a:r>
              <a:rPr lang="zh-CN" altLang="en-US" sz="2400">
                <a:latin typeface="楷体" panose="02010609060101010101" pitchFamily="49" charset="-122"/>
                <a:ea typeface="楷体" panose="02010609060101010101" pitchFamily="49" charset="-122"/>
                <a:cs typeface="楷体" panose="02010609060101010101" pitchFamily="49" charset="-122"/>
              </a:rPr>
              <a:t>合作探究：请同学们以小组为单位，阅读教师提供的材料或者通过搜索引擎查阅资料，共同解决以下问题：</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en-US" altLang="zh-CN" sz="2400">
                <a:latin typeface="楷体" panose="02010609060101010101" pitchFamily="49" charset="-122"/>
                <a:ea typeface="楷体" panose="02010609060101010101" pitchFamily="49" charset="-122"/>
                <a:cs typeface="楷体" panose="02010609060101010101" pitchFamily="49" charset="-122"/>
              </a:rPr>
              <a:t>1.TCP</a:t>
            </a:r>
            <a:r>
              <a:rPr lang="zh-CN" altLang="en-US" sz="2400">
                <a:latin typeface="楷体" panose="02010609060101010101" pitchFamily="49" charset="-122"/>
                <a:ea typeface="楷体" panose="02010609060101010101" pitchFamily="49" charset="-122"/>
                <a:cs typeface="楷体" panose="02010609060101010101" pitchFamily="49" charset="-122"/>
              </a:rPr>
              <a:t>与</a:t>
            </a:r>
            <a:r>
              <a:rPr lang="en-US" altLang="zh-CN" sz="2400">
                <a:latin typeface="楷体" panose="02010609060101010101" pitchFamily="49" charset="-122"/>
                <a:ea typeface="楷体" panose="02010609060101010101" pitchFamily="49" charset="-122"/>
                <a:cs typeface="楷体" panose="02010609060101010101" pitchFamily="49" charset="-122"/>
              </a:rPr>
              <a:t>UDP</a:t>
            </a:r>
            <a:r>
              <a:rPr lang="zh-CN" altLang="en-US" sz="2400">
                <a:latin typeface="楷体" panose="02010609060101010101" pitchFamily="49" charset="-122"/>
                <a:ea typeface="楷体" panose="02010609060101010101" pitchFamily="49" charset="-122"/>
                <a:cs typeface="楷体" panose="02010609060101010101" pitchFamily="49" charset="-122"/>
              </a:rPr>
              <a:t>的传输过程是怎样的？</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特点是什么？</a:t>
            </a:r>
            <a:r>
              <a:rPr lang="zh-CN" altLang="en-US" sz="2400">
                <a:latin typeface="楷体" panose="02010609060101010101" pitchFamily="49" charset="-122"/>
                <a:ea typeface="楷体" panose="02010609060101010101" pitchFamily="49" charset="-122"/>
                <a:cs typeface="楷体" panose="02010609060101010101" pitchFamily="49" charset="-122"/>
              </a:rPr>
              <a:t>它们有什么区别？</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en-US" altLang="zh-CN" sz="2400">
                <a:latin typeface="楷体" panose="02010609060101010101" pitchFamily="49" charset="-122"/>
                <a:ea typeface="楷体" panose="02010609060101010101" pitchFamily="49" charset="-122"/>
                <a:cs typeface="楷体" panose="02010609060101010101" pitchFamily="49" charset="-122"/>
              </a:rPr>
              <a:t>2.</a:t>
            </a:r>
            <a:r>
              <a:rPr lang="zh-CN" altLang="en-US" sz="2400">
                <a:latin typeface="楷体" panose="02010609060101010101" pitchFamily="49" charset="-122"/>
                <a:ea typeface="楷体" panose="02010609060101010101" pitchFamily="49" charset="-122"/>
                <a:cs typeface="楷体" panose="02010609060101010101" pitchFamily="49" charset="-122"/>
              </a:rPr>
              <a:t>为什么说</a:t>
            </a:r>
            <a:r>
              <a:rPr lang="en-US" altLang="zh-CN" sz="2400"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TCP</a:t>
            </a:r>
            <a:r>
              <a:rPr lang="zh-CN" altLang="en-US" sz="2400"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是可靠的传输？</a:t>
            </a:r>
            <a:endParaRPr lang="zh-CN" altLang="en-US" sz="2400"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a:latin typeface="楷体" panose="02010609060101010101" pitchFamily="49" charset="-122"/>
                <a:ea typeface="楷体" panose="02010609060101010101" pitchFamily="49" charset="-122"/>
                <a:cs typeface="楷体" panose="02010609060101010101" pitchFamily="49" charset="-122"/>
              </a:rPr>
              <a:t>3.</a:t>
            </a:r>
            <a:r>
              <a:rPr lang="zh-CN" altLang="en-US" sz="2400">
                <a:latin typeface="楷体" panose="02010609060101010101" pitchFamily="49" charset="-122"/>
                <a:ea typeface="楷体" panose="02010609060101010101" pitchFamily="49" charset="-122"/>
                <a:cs typeface="楷体" panose="02010609060101010101" pitchFamily="49" charset="-122"/>
              </a:rPr>
              <a:t>什么情况下使用</a:t>
            </a:r>
            <a:r>
              <a:rPr lang="en-US" altLang="zh-CN" sz="2400">
                <a:latin typeface="楷体" panose="02010609060101010101" pitchFamily="49" charset="-122"/>
                <a:ea typeface="楷体" panose="02010609060101010101" pitchFamily="49" charset="-122"/>
                <a:cs typeface="楷体" panose="02010609060101010101" pitchFamily="49" charset="-122"/>
              </a:rPr>
              <a:t>TCP</a:t>
            </a:r>
            <a:r>
              <a:rPr lang="zh-CN" altLang="en-US" sz="2400">
                <a:latin typeface="楷体" panose="02010609060101010101" pitchFamily="49" charset="-122"/>
                <a:ea typeface="楷体" panose="02010609060101010101" pitchFamily="49" charset="-122"/>
                <a:cs typeface="楷体" panose="02010609060101010101" pitchFamily="49" charset="-122"/>
              </a:rPr>
              <a:t>协议，什么情况下使用</a:t>
            </a:r>
            <a:r>
              <a:rPr lang="en-US" altLang="zh-CN" sz="2400">
                <a:latin typeface="楷体" panose="02010609060101010101" pitchFamily="49" charset="-122"/>
                <a:ea typeface="楷体" panose="02010609060101010101" pitchFamily="49" charset="-122"/>
                <a:cs typeface="楷体" panose="02010609060101010101" pitchFamily="49" charset="-122"/>
              </a:rPr>
              <a:t>UDP</a:t>
            </a:r>
            <a:r>
              <a:rPr lang="zh-CN" altLang="en-US" sz="2400">
                <a:latin typeface="楷体" panose="02010609060101010101" pitchFamily="49" charset="-122"/>
                <a:ea typeface="楷体" panose="02010609060101010101" pitchFamily="49" charset="-122"/>
                <a:cs typeface="楷体" panose="02010609060101010101" pitchFamily="49" charset="-122"/>
              </a:rPr>
              <a:t>协议？</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en-US" altLang="zh-CN" sz="2400">
                <a:latin typeface="楷体" panose="02010609060101010101" pitchFamily="49" charset="-122"/>
                <a:ea typeface="楷体" panose="02010609060101010101" pitchFamily="49" charset="-122"/>
                <a:cs typeface="楷体" panose="02010609060101010101" pitchFamily="49" charset="-122"/>
              </a:rPr>
              <a:t>4.</a:t>
            </a:r>
            <a:r>
              <a:rPr lang="zh-CN" altLang="en-US" sz="2400">
                <a:latin typeface="楷体" panose="02010609060101010101" pitchFamily="49" charset="-122"/>
                <a:ea typeface="楷体" panose="02010609060101010101" pitchFamily="49" charset="-122"/>
                <a:cs typeface="楷体" panose="02010609060101010101" pitchFamily="49" charset="-122"/>
              </a:rPr>
              <a:t>请举例说明</a:t>
            </a:r>
            <a:r>
              <a:rPr lang="zh-CN" altLang="en-US" sz="2400" noProof="0" dirty="0">
                <a:ln>
                  <a:noFill/>
                </a:ln>
                <a:solidFill>
                  <a:srgbClr val="00000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可靠传输和不可靠传输的应用场景有哪些？</a:t>
            </a:r>
            <a:endParaRPr lang="en-US" altLang="zh-CN" sz="240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486410" y="148590"/>
            <a:ext cx="8196580" cy="553085"/>
          </a:xfrm>
          <a:prstGeom prst="rect">
            <a:avLst/>
          </a:prstGeom>
          <a:noFill/>
        </p:spPr>
        <p:txBody>
          <a:bodyPr wrap="square" rtlCol="0" anchor="t">
            <a:spAutoFit/>
          </a:bodyPr>
          <a:p>
            <a:pPr indent="0" algn="l">
              <a:lnSpc>
                <a:spcPts val="3600"/>
              </a:lnSpc>
              <a:buNone/>
            </a:pPr>
            <a:r>
              <a:rPr lang="zh-CN" altLang="en-US" sz="2400" dirty="0">
                <a:solidFill>
                  <a:schemeClr val="bg1"/>
                </a:solidFill>
                <a:latin typeface="黑体" panose="02010609060101010101" pitchFamily="49" charset="-122"/>
                <a:ea typeface="黑体" panose="02010609060101010101" pitchFamily="49" charset="-122"/>
                <a:sym typeface="+mn-ea"/>
              </a:rPr>
              <a:t>传输层的主要功能之二</a:t>
            </a:r>
            <a:r>
              <a:rPr lang="zh-CN" altLang="en-US" sz="2400" dirty="0">
                <a:solidFill>
                  <a:schemeClr val="bg1"/>
                </a:solidFill>
                <a:latin typeface="黑体" panose="02010609060101010101" pitchFamily="49" charset="-122"/>
                <a:ea typeface="黑体" panose="02010609060101010101" pitchFamily="49" charset="-122"/>
                <a:cs typeface="Times New Roman" panose="02020603050405020304" pitchFamily="18" charset="0"/>
                <a:sym typeface="+mn-ea"/>
              </a:rPr>
              <a:t>提供两种数据传输方式</a:t>
            </a:r>
            <a:endParaRPr lang="zh-CN" altLang="en-US" sz="2400" dirty="0">
              <a:solidFill>
                <a:schemeClr val="bg1"/>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92530" y="1473200"/>
            <a:ext cx="9561830" cy="2122805"/>
          </a:xfrm>
          <a:prstGeom prst="rect">
            <a:avLst/>
          </a:prstGeom>
          <a:noFill/>
        </p:spPr>
        <p:txBody>
          <a:bodyPr wrap="square" rtlCol="0">
            <a:spAutoFit/>
          </a:bodyPr>
          <a:p>
            <a:pPr>
              <a:lnSpc>
                <a:spcPct val="150000"/>
              </a:lnSpc>
            </a:pPr>
            <a:r>
              <a:rPr lang="zh-CN" altLang="en-US" sz="2400">
                <a:latin typeface="楷体" panose="02010609060101010101" pitchFamily="49" charset="-122"/>
                <a:ea typeface="楷体" panose="02010609060101010101" pitchFamily="49" charset="-122"/>
              </a:rPr>
              <a:t>展示分享：</a:t>
            </a:r>
            <a:endParaRPr lang="zh-CN" altLang="en-US" sz="2400">
              <a:latin typeface="楷体" panose="02010609060101010101" pitchFamily="49" charset="-122"/>
              <a:ea typeface="楷体" panose="02010609060101010101" pitchFamily="49" charset="-122"/>
            </a:endParaRPr>
          </a:p>
          <a:p>
            <a:pPr>
              <a:lnSpc>
                <a:spcPct val="150000"/>
              </a:lnSpc>
            </a:pPr>
            <a:r>
              <a:rPr lang="zh-CN" altLang="en-US" sz="2400">
                <a:latin typeface="楷体" panose="02010609060101010101" pitchFamily="49" charset="-122"/>
                <a:ea typeface="楷体" panose="02010609060101010101" pitchFamily="49" charset="-122"/>
                <a:sym typeface="+mn-ea"/>
              </a:rPr>
              <a:t>请各小组派代表，向全班同学谈一谈你们合作探究的成果，其他同学聆听或质疑。</a:t>
            </a:r>
            <a:endParaRPr lang="zh-CN" altLang="en-US" sz="2400">
              <a:latin typeface="楷体" panose="02010609060101010101" pitchFamily="49" charset="-122"/>
              <a:ea typeface="楷体" panose="02010609060101010101" pitchFamily="49" charset="-122"/>
            </a:endParaRPr>
          </a:p>
          <a:p>
            <a:endParaRPr lang="zh-CN" altLang="en-US" sz="2400">
              <a:latin typeface="楷体" panose="02010609060101010101" pitchFamily="49" charset="-122"/>
              <a:ea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BEAUTIFY_FLAG" val=""/>
  <p:tag name="KSO_WM_UNIT_MEDIACOVER_STYLEID" val="1"/>
  <p:tag name="KSO_WM_UNIT_MEDIACOVER_TEXTSTATE" val="0"/>
  <p:tag name="KSO_WM_UNIT_MEDIACOVER_BTN_STATE" val="1"/>
  <p:tag name="KSO_WM_UNIT_MEDIACOVER_BTN_POS" val="c"/>
  <p:tag name="KSO_WM_UNIT_MEDIACOVER_BTN_STYLE" val="ee0bc779c1f3d7f3e90c96344320e69a"/>
  <p:tag name="KSO_WM_UNIT_MEDIACOVER_RGB" val="000000"/>
  <p:tag name="KSO_WM_UNIT_MEDIACOVER_TRANSPARENCY" val="0.5"/>
  <p:tag name="KSO_WM_UNIT_MEDIACOVER_TEXT" val=""/>
</p:tagLst>
</file>

<file path=ppt/tags/tag2.xml><?xml version="1.0" encoding="utf-8"?>
<p:tagLst xmlns:p="http://schemas.openxmlformats.org/presentationml/2006/main">
  <p:tag name="KSO_WM_MEDIACOVER_FLAG" val="1"/>
  <p:tag name="KSO_WM_UNIT_MEDIACOVER_BTN_STATE" val="1"/>
  <p:tag name="KSO_WM_UNIT_MEDIACOVER_BTNRECT" val="0*0*0*0"/>
</p:tagLst>
</file>

<file path=ppt/tags/tag3.xml><?xml version="1.0" encoding="utf-8"?>
<p:tagLst xmlns:p="http://schemas.openxmlformats.org/presentationml/2006/main">
  <p:tag name="commondata" val="eyJoZGlkIjoiM2JiZWQ0NDVjZDY0MjRlZGJkY2QzMWZjMzA2YTliZDg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2819</Words>
  <Application>WPS 演示</Application>
  <PresentationFormat>宽屏</PresentationFormat>
  <Paragraphs>142</Paragraphs>
  <Slides>20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20</vt:i4>
      </vt:variant>
    </vt:vector>
  </HeadingPairs>
  <TitlesOfParts>
    <vt:vector size="33" baseType="lpstr">
      <vt:lpstr>Arial</vt:lpstr>
      <vt:lpstr>宋体</vt:lpstr>
      <vt:lpstr>Wingdings</vt:lpstr>
      <vt:lpstr>黑体</vt:lpstr>
      <vt:lpstr>华文楷体</vt:lpstr>
      <vt:lpstr>微软雅黑</vt:lpstr>
      <vt:lpstr>Calibri</vt:lpstr>
      <vt:lpstr>Arial</vt:lpstr>
      <vt:lpstr>Times New Roman</vt:lpstr>
      <vt:lpstr>楷体</vt:lpstr>
      <vt:lpstr>Calibri</vt:lpstr>
      <vt:lpstr>Arial Unicode MS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quan</cp:lastModifiedBy>
  <cp:revision>63</cp:revision>
  <dcterms:created xsi:type="dcterms:W3CDTF">2023-08-09T12:44:00Z</dcterms:created>
  <dcterms:modified xsi:type="dcterms:W3CDTF">2024-11-02T16:46:36Z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04B714D3DB9744979BA24FEF21A60DB5_13</vt:lpwstr>
  </property>
  <property fmtid="{D5CDD505-2E9C-101B-9397-08002B2CF9AE}" pid="3" name="KSOProductBuildVer">
    <vt:lpwstr>2052-12.1.0.18608</vt:lpwstr>
  </property>
</Properties>
</file>